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60" r:id="rId5"/>
    <p:sldId id="258" r:id="rId6"/>
    <p:sldId id="266" r:id="rId7"/>
    <p:sldId id="267" r:id="rId8"/>
    <p:sldId id="262" r:id="rId9"/>
    <p:sldId id="259" r:id="rId10"/>
    <p:sldId id="269" r:id="rId11"/>
    <p:sldId id="270" r:id="rId12"/>
    <p:sldId id="271" r:id="rId13"/>
    <p:sldId id="272" r:id="rId14"/>
    <p:sldId id="273" r:id="rId15"/>
    <p:sldId id="325" r:id="rId16"/>
    <p:sldId id="275" r:id="rId17"/>
    <p:sldId id="326" r:id="rId18"/>
    <p:sldId id="277" r:id="rId19"/>
    <p:sldId id="282" r:id="rId20"/>
    <p:sldId id="327" r:id="rId21"/>
    <p:sldId id="284" r:id="rId22"/>
    <p:sldId id="285" r:id="rId23"/>
    <p:sldId id="278" r:id="rId24"/>
    <p:sldId id="286" r:id="rId25"/>
    <p:sldId id="287" r:id="rId26"/>
    <p:sldId id="288" r:id="rId27"/>
    <p:sldId id="289" r:id="rId28"/>
    <p:sldId id="290" r:id="rId29"/>
    <p:sldId id="305" r:id="rId30"/>
    <p:sldId id="328" r:id="rId31"/>
    <p:sldId id="300" r:id="rId32"/>
    <p:sldId id="301" r:id="rId33"/>
    <p:sldId id="302" r:id="rId34"/>
    <p:sldId id="303" r:id="rId35"/>
    <p:sldId id="304" r:id="rId36"/>
    <p:sldId id="291" r:id="rId37"/>
    <p:sldId id="313" r:id="rId38"/>
    <p:sldId id="314" r:id="rId39"/>
    <p:sldId id="308" r:id="rId40"/>
    <p:sldId id="292" r:id="rId41"/>
    <p:sldId id="306" r:id="rId42"/>
    <p:sldId id="307" r:id="rId43"/>
    <p:sldId id="298" r:id="rId44"/>
    <p:sldId id="293" r:id="rId45"/>
    <p:sldId id="309" r:id="rId46"/>
    <p:sldId id="330" r:id="rId47"/>
    <p:sldId id="315" r:id="rId48"/>
    <p:sldId id="311" r:id="rId49"/>
    <p:sldId id="312" r:id="rId50"/>
    <p:sldId id="295" r:id="rId51"/>
    <p:sldId id="318" r:id="rId52"/>
    <p:sldId id="319" r:id="rId53"/>
    <p:sldId id="316" r:id="rId54"/>
    <p:sldId id="296" r:id="rId55"/>
    <p:sldId id="320" r:id="rId56"/>
    <p:sldId id="321" r:id="rId57"/>
    <p:sldId id="322" r:id="rId58"/>
    <p:sldId id="297" r:id="rId59"/>
    <p:sldId id="324" r:id="rId60"/>
    <p:sldId id="268" r:id="rId61"/>
  </p:sldIdLst>
  <p:sldSz cx="12192000" cy="6858000"/>
  <p:notesSz cx="6858000" cy="9144000"/>
  <p:embeddedFontLst>
    <p:embeddedFont>
      <p:font typeface="맑은 고딕" panose="020B0503020000020004" pitchFamily="50" charset="-127"/>
      <p:regular r:id="rId62"/>
      <p:bold r:id="rId63"/>
    </p:embeddedFont>
    <p:embeddedFont>
      <p:font typeface="08서울남산체 B" panose="02020603020101020101" pitchFamily="18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FD8787"/>
    <a:srgbClr val="FFC000"/>
    <a:srgbClr val="F2F2F2"/>
    <a:srgbClr val="A9D18E"/>
    <a:srgbClr val="9DC3E6"/>
    <a:srgbClr val="8497B0"/>
    <a:srgbClr val="ED7D31"/>
    <a:srgbClr val="0373BB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AF6C9B-C66F-4019-813B-671018031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1FD14E4-46D4-4228-91BB-7052B6E3A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957738-E795-49E0-8D96-2D3D26EF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ED46BD-2E4C-493C-889F-EFAC69DC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09D050-C76C-400C-B2B5-A3D62E86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41F575-889B-4ABA-8631-DEF28FB3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B22B3EE-B916-463F-A3BD-0944EE8AB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9E6DC2-F14C-48EC-ABC2-F1D4AE17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32BCC2-399D-41E9-AF50-64893D7F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0621BD7-DB6C-438E-A9F5-835A0ABA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7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A771C2-427F-4887-B7B1-B00EADD2A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2478351-2A02-4805-B54C-0678CC99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572E8E-C121-4177-A44D-B6ABBD34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7A6558-94F6-4BC4-A351-B1461F14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C406C9-5D1C-46F5-AA61-B235258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63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AF6C9B-C66F-4019-813B-671018031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1FD14E4-46D4-4228-91BB-7052B6E3A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957738-E795-49E0-8D96-2D3D26EF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ED46BD-2E4C-493C-889F-EFAC69DC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09D050-C76C-400C-B2B5-A3D62E86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9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4E8BA8-11A3-4A74-BAA7-DCE308C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532A637-3745-467F-86B7-767F2462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AF29D8-1E96-40A9-8BB2-F12A5EE2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04E1F3-4019-4BA2-B5D8-EC7C8479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4E2D58-DBF3-4C25-B17A-30A37930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3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D74776-E37B-490D-AA06-412D4BD8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6278594-EEC4-41EA-9977-D15101F0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8A7339-9CE5-4073-BC41-F0FD5ED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4E7D32-2958-476C-AA34-8D556BFC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DF159D-FB84-4F4F-BBC4-92659040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49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92BE38-D81B-4750-B4B3-91D48C84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9A98B7-980B-48F2-88D6-EE60D5D53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90A2592-11DD-4C56-8779-6E5B0C362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C4C8026-371B-442B-B8E6-65470D1E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43B343-3846-4388-A888-57B12199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523A28-6181-4048-A8DA-E9315C81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57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917351-5DC9-46F7-A022-7B83AC57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A5CAE58-5CF5-44DE-A207-AB4199FB7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717C4F3-CD81-4829-8AE1-7169690A9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B87C703-1C3A-4A13-8654-AD20C212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557EDFE-2786-4DF6-A776-0009FA292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F110255-0B83-4522-AF76-29F8A26C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167E7-04BF-41C4-8ADB-67CC57DF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604B91C-8953-4679-9C02-1A2CC296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5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259E42-7D31-483A-8F94-7224BB85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D4F83D9-1BF8-436D-967C-F5CF52B1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1F5F00-0EEA-4040-BA2D-56237EA7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B02803B-A293-4198-A15F-D546DADB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848A9D6-23DB-4F19-9135-2905FAB3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20C1E51-F9A8-4A35-B516-8E05F295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3D6EF3-96C3-437B-9754-936EDCCA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62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E1F380-9AF1-43A4-A384-C6F8CACC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8C5F76-9C2A-4789-BA58-52054440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A241B3-9089-4AF6-8251-B7980AF43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231DCC2-C498-4401-910A-25B1C19F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225F78-7B7E-441E-806A-B0641BAB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87BA5F-628C-4473-9EB7-2675A036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8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4E8BA8-11A3-4A74-BAA7-DCE308C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532A637-3745-467F-86B7-767F2462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AF29D8-1E96-40A9-8BB2-F12A5EE2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04E1F3-4019-4BA2-B5D8-EC7C8479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4E2D58-DBF3-4C25-B17A-30A37930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5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9D7893-CFD1-4ADF-B057-B492B837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FAB788D-1168-4DBF-AD18-2ED013697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E0EF6C7-5C26-4EAF-B3E0-2E60148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D7D612C-2935-40C6-B98E-96AAFFAF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320F22B-59BA-4FFA-B14D-5F2E134C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23E8071-A042-4AFE-B261-5FC8334D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09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41F575-889B-4ABA-8631-DEF28FB3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B22B3EE-B916-463F-A3BD-0944EE8AB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9E6DC2-F14C-48EC-ABC2-F1D4AE17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32BCC2-399D-41E9-AF50-64893D7F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0621BD7-DB6C-438E-A9F5-835A0ABA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40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A771C2-427F-4887-B7B1-B00EADD2A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2478351-2A02-4805-B54C-0678CC99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572E8E-C121-4177-A44D-B6ABBD34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7A6558-94F6-4BC4-A351-B1461F14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C406C9-5D1C-46F5-AA61-B235258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D74776-E37B-490D-AA06-412D4BD8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6278594-EEC4-41EA-9977-D15101F0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8A7339-9CE5-4073-BC41-F0FD5ED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4E7D32-2958-476C-AA34-8D556BFC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DF159D-FB84-4F4F-BBC4-92659040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9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92BE38-D81B-4750-B4B3-91D48C84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9A98B7-980B-48F2-88D6-EE60D5D53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90A2592-11DD-4C56-8779-6E5B0C362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C4C8026-371B-442B-B8E6-65470D1E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43B343-3846-4388-A888-57B12199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523A28-6181-4048-A8DA-E9315C81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7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917351-5DC9-46F7-A022-7B83AC57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A5CAE58-5CF5-44DE-A207-AB4199FB7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717C4F3-CD81-4829-8AE1-7169690A9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B87C703-1C3A-4A13-8654-AD20C212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557EDFE-2786-4DF6-A776-0009FA292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F110255-0B83-4522-AF76-29F8A26C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167E7-04BF-41C4-8ADB-67CC57DF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604B91C-8953-4679-9C02-1A2CC296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259E42-7D31-483A-8F94-7224BB85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D4F83D9-1BF8-436D-967C-F5CF52B1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1F5F00-0EEA-4040-BA2D-56237EA7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B02803B-A293-4198-A15F-D546DADB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0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848A9D6-23DB-4F19-9135-2905FAB3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20C1E51-F9A8-4A35-B516-8E05F295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3D6EF3-96C3-437B-9754-936EDCCA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E1F380-9AF1-43A4-A384-C6F8CACC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8C5F76-9C2A-4789-BA58-52054440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A241B3-9089-4AF6-8251-B7980AF43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231DCC2-C498-4401-910A-25B1C19F4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225F78-7B7E-441E-806A-B0641BAB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87BA5F-628C-4473-9EB7-2675A036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1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9D7893-CFD1-4ADF-B057-B492B837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FAB788D-1168-4DBF-AD18-2ED013697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E0EF6C7-5C26-4EAF-B3E0-2E60148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D7D612C-2935-40C6-B98E-96AAFFAF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320F22B-59BA-4FFA-B14D-5F2E134C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23E8071-A042-4AFE-B261-5FC8334D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174439B-E683-4BCA-98F0-D62291E2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CDA39B-CC40-41F1-87D7-724ED2C3B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96BBA7-0153-4D24-881F-766B4881D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96CE7-82FE-4BAB-88FD-688B660D049E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013EEC-417B-419D-AF37-4C960B271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FECF7D4-1233-4A03-8647-BEFE4670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68501-7E9C-4728-989B-A6DAA556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7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174439B-E683-4BCA-98F0-D62291E2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CDA39B-CC40-41F1-87D7-724ED2C3B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96BBA7-0153-4D24-881F-766B4881D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96CE7-82FE-4BAB-88FD-688B660D049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013EEC-417B-419D-AF37-4C960B271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FECF7D4-1233-4A03-8647-BEFE4670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68501-7E9C-4728-989B-A6DAA556C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6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A9484EE-DD50-46A5-901A-8FA76FF12DB4}"/>
              </a:ext>
            </a:extLst>
          </p:cNvPr>
          <p:cNvSpPr/>
          <p:nvPr/>
        </p:nvSpPr>
        <p:spPr>
          <a:xfrm>
            <a:off x="0" y="2860430"/>
            <a:ext cx="12192000" cy="3997569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6392997-23ED-4C17-BD3B-74385C46A9F4}"/>
              </a:ext>
            </a:extLst>
          </p:cNvPr>
          <p:cNvCxnSpPr>
            <a:cxnSpLocks/>
          </p:cNvCxnSpPr>
          <p:nvPr/>
        </p:nvCxnSpPr>
        <p:spPr>
          <a:xfrm>
            <a:off x="1485900" y="1530864"/>
            <a:ext cx="0" cy="493879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8E9BD6E-B677-48E6-A0CC-A3106BECBA51}"/>
              </a:ext>
            </a:extLst>
          </p:cNvPr>
          <p:cNvCxnSpPr>
            <a:cxnSpLocks/>
          </p:cNvCxnSpPr>
          <p:nvPr/>
        </p:nvCxnSpPr>
        <p:spPr>
          <a:xfrm flipH="1">
            <a:off x="1485900" y="1530864"/>
            <a:ext cx="6576646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21045EA4-CFF0-4840-B565-BFD30031FC17}"/>
              </a:ext>
            </a:extLst>
          </p:cNvPr>
          <p:cNvCxnSpPr>
            <a:cxnSpLocks/>
          </p:cNvCxnSpPr>
          <p:nvPr/>
        </p:nvCxnSpPr>
        <p:spPr>
          <a:xfrm>
            <a:off x="8074269" y="3701143"/>
            <a:ext cx="0" cy="475203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E21A7F2-E7DE-4CF8-97F3-15878A477672}"/>
              </a:ext>
            </a:extLst>
          </p:cNvPr>
          <p:cNvCxnSpPr>
            <a:cxnSpLocks/>
          </p:cNvCxnSpPr>
          <p:nvPr/>
        </p:nvCxnSpPr>
        <p:spPr>
          <a:xfrm flipH="1">
            <a:off x="1474177" y="4176346"/>
            <a:ext cx="6576646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F6B998F2-B3EA-49DE-B89B-A50C542DFACA}"/>
              </a:ext>
            </a:extLst>
          </p:cNvPr>
          <p:cNvCxnSpPr>
            <a:cxnSpLocks/>
          </p:cNvCxnSpPr>
          <p:nvPr/>
        </p:nvCxnSpPr>
        <p:spPr>
          <a:xfrm>
            <a:off x="1485900" y="2860429"/>
            <a:ext cx="0" cy="1348153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E3E38D5F-D0F8-473F-8F89-1C4C4C2811B4}"/>
              </a:ext>
            </a:extLst>
          </p:cNvPr>
          <p:cNvCxnSpPr>
            <a:cxnSpLocks/>
          </p:cNvCxnSpPr>
          <p:nvPr/>
        </p:nvCxnSpPr>
        <p:spPr>
          <a:xfrm>
            <a:off x="8074269" y="1512277"/>
            <a:ext cx="0" cy="1348153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AD06318-FE94-4126-911A-650CCF6D6555}"/>
              </a:ext>
            </a:extLst>
          </p:cNvPr>
          <p:cNvSpPr txBox="1"/>
          <p:nvPr/>
        </p:nvSpPr>
        <p:spPr>
          <a:xfrm>
            <a:off x="2100431" y="1775338"/>
            <a:ext cx="3069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Digital</a:t>
            </a:r>
            <a:endParaRPr lang="ko-KR" altLang="en-US" sz="6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D85CAB-2D83-47D4-B98B-5D3D183ADF73}"/>
              </a:ext>
            </a:extLst>
          </p:cNvPr>
          <p:cNvSpPr txBox="1"/>
          <p:nvPr/>
        </p:nvSpPr>
        <p:spPr>
          <a:xfrm>
            <a:off x="4547298" y="2923081"/>
            <a:ext cx="3635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Forensic</a:t>
            </a:r>
            <a:endParaRPr lang="ko-KR" altLang="en-US" sz="600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xmlns="" id="{4E978704-F2C4-4888-97AC-D0658216F3DC}"/>
              </a:ext>
            </a:extLst>
          </p:cNvPr>
          <p:cNvSpPr txBox="1"/>
          <p:nvPr/>
        </p:nvSpPr>
        <p:spPr>
          <a:xfrm>
            <a:off x="9169749" y="5162645"/>
            <a:ext cx="2717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대학원분 </a:t>
            </a:r>
            <a:r>
              <a:rPr lang="ko-KR" altLang="en-US" sz="28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장경배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1791234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양유진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1791319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최정은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xmlns="" id="{14E609F2-5083-495E-BACC-F0D09320A038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193216" y="2722881"/>
            <a:ext cx="699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6174704" y="3841037"/>
            <a:ext cx="5400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2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511840" y="914401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1986719" y="2063142"/>
            <a:ext cx="7915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네트워크를 분석하는 데 사용되는 공개된 </a:t>
            </a:r>
            <a:endParaRPr lang="en-US" altLang="ko-KR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8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</a:t>
            </a:r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</a:t>
            </a:r>
            <a:r>
              <a:rPr lang="ko-KR" altLang="en-US" sz="28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니</a:t>
            </a:r>
            <a:r>
              <a:rPr lang="ko-KR" altLang="en-US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핑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(packet sniffing) </a:t>
            </a:r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프로그램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B6B926D-3198-4899-B81E-FDC5A0706F05}"/>
              </a:ext>
            </a:extLst>
          </p:cNvPr>
          <p:cNvCxnSpPr>
            <a:cxnSpLocks/>
          </p:cNvCxnSpPr>
          <p:nvPr/>
        </p:nvCxnSpPr>
        <p:spPr>
          <a:xfrm>
            <a:off x="1657820" y="323580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C7A23C7B-8C98-43A3-968A-D92430B75875}"/>
              </a:ext>
            </a:extLst>
          </p:cNvPr>
          <p:cNvSpPr/>
          <p:nvPr/>
        </p:nvSpPr>
        <p:spPr>
          <a:xfrm>
            <a:off x="1084650" y="3970293"/>
            <a:ext cx="1804138" cy="1720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</a:t>
            </a:r>
          </a:p>
          <a:p>
            <a:pPr algn="ctr"/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장점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690F298-0566-4DFF-9C20-8423CB169C11}"/>
              </a:ext>
            </a:extLst>
          </p:cNvPr>
          <p:cNvSpPr txBox="1"/>
          <p:nvPr/>
        </p:nvSpPr>
        <p:spPr>
          <a:xfrm>
            <a:off x="3318086" y="3668211"/>
            <a:ext cx="724927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다양한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프로토콜 지원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대략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850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 지원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 환경을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제공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800100" lvl="1" indent="-342900" latinLnBrk="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인터페이스는 가장 </a:t>
            </a:r>
            <a:r>
              <a:rPr lang="ko-KR" altLang="en-US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쉬운 </a:t>
            </a:r>
            <a:r>
              <a:rPr lang="ko-KR" altLang="en-US" sz="16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</a:t>
            </a:r>
            <a:r>
              <a:rPr lang="ko-KR" altLang="en-US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애플리케이션 중 하나</a:t>
            </a:r>
            <a:r>
              <a:rPr lang="en-US" altLang="ko-KR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800100" lvl="1" indent="-342900" latinLnBrk="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GUI 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방식이며 다양한 특징 있음</a:t>
            </a:r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비용 장점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무료 배표 소프트웨어로 제공되는 오픈소스 프로그램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17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285968" y="30768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interface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DDC3835-7A2E-4E81-BC8D-320ADDE4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1200149"/>
            <a:ext cx="9976105" cy="52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DDC3835-7A2E-4E81-BC8D-320ADDE4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84" b="82021"/>
          <a:stretch/>
        </p:blipFill>
        <p:spPr>
          <a:xfrm>
            <a:off x="2304289" y="1373885"/>
            <a:ext cx="7955279" cy="243916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9CC5F9C-7617-42A4-BEBE-D4287D8B5C58}"/>
              </a:ext>
            </a:extLst>
          </p:cNvPr>
          <p:cNvGrpSpPr/>
          <p:nvPr/>
        </p:nvGrpSpPr>
        <p:grpSpPr>
          <a:xfrm>
            <a:off x="1360691" y="4494274"/>
            <a:ext cx="449314" cy="461665"/>
            <a:chOff x="4633783" y="600074"/>
            <a:chExt cx="460834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857FBD5-AA2D-4DCF-9E51-DCC3D36F9977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1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FE5E8F8D-5368-40B7-96D8-D276AC71F47E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FAF7E8-AA1D-4C3D-9E55-97864C85FA2E}"/>
              </a:ext>
            </a:extLst>
          </p:cNvPr>
          <p:cNvSpPr txBox="1"/>
          <p:nvPr/>
        </p:nvSpPr>
        <p:spPr>
          <a:xfrm>
            <a:off x="2056770" y="5258349"/>
            <a:ext cx="877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메인 </a:t>
            </a:r>
            <a:r>
              <a:rPr lang="ko-KR" altLang="en-US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툴바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(Main Toolbar) 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E7E8065-A917-4D95-85B1-954F631028D9}"/>
              </a:ext>
            </a:extLst>
          </p:cNvPr>
          <p:cNvGrpSpPr/>
          <p:nvPr/>
        </p:nvGrpSpPr>
        <p:grpSpPr>
          <a:xfrm>
            <a:off x="5832614" y="969317"/>
            <a:ext cx="449314" cy="461665"/>
            <a:chOff x="4633783" y="600074"/>
            <a:chExt cx="460834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1DE266E-3983-4E07-A1FB-E4D0E4BB109C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1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8FB461DC-4621-4B7E-B472-4E9E1C737295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1237CBD-961E-49D7-AC0B-ED7942B80A74}"/>
              </a:ext>
            </a:extLst>
          </p:cNvPr>
          <p:cNvGrpSpPr/>
          <p:nvPr/>
        </p:nvGrpSpPr>
        <p:grpSpPr>
          <a:xfrm>
            <a:off x="10034911" y="1719125"/>
            <a:ext cx="449314" cy="461665"/>
            <a:chOff x="4633783" y="600074"/>
            <a:chExt cx="460834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A63BBB7-1BB7-4E1E-A95E-1399AEC047B5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2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6A73246F-F73D-4D0F-9843-FA2617077875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02ED07F-E5AD-4D81-BEFF-1E23BA60D32E}"/>
              </a:ext>
            </a:extLst>
          </p:cNvPr>
          <p:cNvGrpSpPr/>
          <p:nvPr/>
        </p:nvGrpSpPr>
        <p:grpSpPr>
          <a:xfrm>
            <a:off x="1356626" y="5193845"/>
            <a:ext cx="449314" cy="461665"/>
            <a:chOff x="4633783" y="600074"/>
            <a:chExt cx="46083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F52B8C9-82BE-4170-9949-D6F8F26DF71C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2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7C3CBF7E-F4F2-4CEF-B234-F526B0170410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C6B7F7C-4EFA-4853-903E-E7D69B4BC7ED}"/>
              </a:ext>
            </a:extLst>
          </p:cNvPr>
          <p:cNvSpPr txBox="1"/>
          <p:nvPr/>
        </p:nvSpPr>
        <p:spPr>
          <a:xfrm>
            <a:off x="2056770" y="4512615"/>
            <a:ext cx="877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메인 메뉴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(Main Menu) 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표준 메뉴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FDEF3AE-A853-4BE4-BD12-59BDD3A6D249}"/>
              </a:ext>
            </a:extLst>
          </p:cNvPr>
          <p:cNvGrpSpPr/>
          <p:nvPr/>
        </p:nvGrpSpPr>
        <p:grpSpPr>
          <a:xfrm>
            <a:off x="5383300" y="2048802"/>
            <a:ext cx="449314" cy="461665"/>
            <a:chOff x="4633783" y="600074"/>
            <a:chExt cx="460834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091BD60-D5FE-4EBA-9DC8-17B4BB872257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3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2FFF7C2C-17DE-495E-BCE4-FF2F49779B6E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032B8A3B-72D0-43A3-B25F-1F55D6CE9612}"/>
              </a:ext>
            </a:extLst>
          </p:cNvPr>
          <p:cNvGrpSpPr/>
          <p:nvPr/>
        </p:nvGrpSpPr>
        <p:grpSpPr>
          <a:xfrm>
            <a:off x="1356626" y="5939133"/>
            <a:ext cx="449314" cy="461665"/>
            <a:chOff x="4633783" y="600074"/>
            <a:chExt cx="460834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16FE525-F21C-4489-938A-064822DA5DB5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3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A617D0-BD03-4105-9EAF-8143CCEC1D53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B87CAD6-F7CA-47C8-B3C3-375346C7DBB6}"/>
              </a:ext>
            </a:extLst>
          </p:cNvPr>
          <p:cNvSpPr txBox="1"/>
          <p:nvPr/>
        </p:nvSpPr>
        <p:spPr>
          <a:xfrm>
            <a:off x="2056770" y="5944818"/>
            <a:ext cx="101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디스플레이 필터 영역과 필터 표현식 영역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(Display Filter Area and Filter Expressions Area) </a:t>
            </a:r>
          </a:p>
          <a:p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특정 트래픽에 초점을 맞춤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285968" y="30768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interface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839905-00AE-4E27-9CA2-E410F4585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81"/>
          <a:stretch/>
        </p:blipFill>
        <p:spPr>
          <a:xfrm>
            <a:off x="395653" y="1554372"/>
            <a:ext cx="6369889" cy="1676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5C87DD6F-1C3A-4773-9C57-06167604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60"/>
          <a:stretch/>
        </p:blipFill>
        <p:spPr>
          <a:xfrm>
            <a:off x="6610914" y="1554373"/>
            <a:ext cx="5355421" cy="167639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208F7C98-0A31-459F-8D1C-353DBA5FF4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658" y="3819195"/>
          <a:ext cx="3726273" cy="1913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7762">
                  <a:extLst>
                    <a:ext uri="{9D8B030D-6E8A-4147-A177-3AD203B41FA5}">
                      <a16:colId xmlns:a16="http://schemas.microsoft.com/office/drawing/2014/main" xmlns="" val="376112456"/>
                    </a:ext>
                  </a:extLst>
                </a:gridCol>
                <a:gridCol w="2588511">
                  <a:extLst>
                    <a:ext uri="{9D8B030D-6E8A-4147-A177-3AD203B41FA5}">
                      <a16:colId xmlns:a16="http://schemas.microsoft.com/office/drawing/2014/main" xmlns="" val="278178221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15831562"/>
                  </a:ext>
                </a:extLst>
              </a:tr>
              <a:tr h="46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No.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일련 번호를 표시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8686732"/>
                  </a:ext>
                </a:extLst>
              </a:tr>
              <a:tr h="46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Time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 캡쳐를 시작하고 걸린 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77320604"/>
                  </a:ext>
                </a:extLst>
              </a:tr>
              <a:tr h="52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Source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출발지 주소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539712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A83FC625-6CE8-4F49-A101-AB05247564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93931" y="3819194"/>
          <a:ext cx="4026878" cy="19309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9547">
                  <a:extLst>
                    <a:ext uri="{9D8B030D-6E8A-4147-A177-3AD203B41FA5}">
                      <a16:colId xmlns:a16="http://schemas.microsoft.com/office/drawing/2014/main" xmlns="" val="376112456"/>
                    </a:ext>
                  </a:extLst>
                </a:gridCol>
                <a:gridCol w="2797331">
                  <a:extLst>
                    <a:ext uri="{9D8B030D-6E8A-4147-A177-3AD203B41FA5}">
                      <a16:colId xmlns:a16="http://schemas.microsoft.com/office/drawing/2014/main" xmlns="" val="278178221"/>
                    </a:ext>
                  </a:extLst>
                </a:gridCol>
              </a:tblGrid>
              <a:tr h="469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15831562"/>
                  </a:ext>
                </a:extLst>
              </a:tr>
              <a:tr h="46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Destination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목적지 주소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8686732"/>
                  </a:ext>
                </a:extLst>
              </a:tr>
              <a:tr h="46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Protocol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프로토콜의 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77320604"/>
                  </a:ext>
                </a:extLst>
              </a:tr>
              <a:tr h="540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Length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길이</a:t>
                      </a:r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크기</a:t>
                      </a:r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를 </a:t>
                      </a:r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bytes</a:t>
                      </a:r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로 나타냄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5397128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xmlns="" id="{57E3E010-87A2-4BD5-A2A9-4DD9AB65C2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0809" y="3819194"/>
          <a:ext cx="3726273" cy="1935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7762">
                  <a:extLst>
                    <a:ext uri="{9D8B030D-6E8A-4147-A177-3AD203B41FA5}">
                      <a16:colId xmlns:a16="http://schemas.microsoft.com/office/drawing/2014/main" xmlns="" val="376112456"/>
                    </a:ext>
                  </a:extLst>
                </a:gridCol>
                <a:gridCol w="2588511">
                  <a:extLst>
                    <a:ext uri="{9D8B030D-6E8A-4147-A177-3AD203B41FA5}">
                      <a16:colId xmlns:a16="http://schemas.microsoft.com/office/drawing/2014/main" xmlns="" val="278178221"/>
                    </a:ext>
                  </a:extLst>
                </a:gridCol>
              </a:tblGrid>
              <a:tr h="4626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1583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Info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Wireshark</a:t>
                      </a:r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가 스스로 분석하여  패킷에서 가장 중요한 정보를 </a:t>
                      </a:r>
                      <a:endParaRPr lang="en-US" altLang="ko-KR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판단하여 보여줌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868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S_Country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출발지 나라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7732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D_Country</a:t>
                      </a:r>
                      <a:endParaRPr lang="ko-KR" altLang="en-US" sz="14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패킷의 목적지 주소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53971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285968" y="30768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interface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1FD95EE-9E34-49F8-8718-98D03B02E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07"/>
          <a:stretch/>
        </p:blipFill>
        <p:spPr>
          <a:xfrm>
            <a:off x="1257300" y="939598"/>
            <a:ext cx="9075892" cy="35332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9AC606-3EE3-48B0-9338-6A9179AEAF8C}"/>
              </a:ext>
            </a:extLst>
          </p:cNvPr>
          <p:cNvSpPr txBox="1"/>
          <p:nvPr/>
        </p:nvSpPr>
        <p:spPr>
          <a:xfrm>
            <a:off x="1379848" y="4592274"/>
            <a:ext cx="8556003" cy="14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상세 영역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(Packet Details)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Packet List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영역에서 패킷을 선택했을 때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선택된 패킷의 상세 한 것을 알려줌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TCP/IP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계층을 나누었을 때 각각 계층에 있는 프로토콜들을 알려줌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285968" y="30768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interface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1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9AC606-3EE3-48B0-9338-6A9179AEAF8C}"/>
              </a:ext>
            </a:extLst>
          </p:cNvPr>
          <p:cNvSpPr txBox="1"/>
          <p:nvPr/>
        </p:nvSpPr>
        <p:spPr>
          <a:xfrm>
            <a:off x="1652953" y="3429000"/>
            <a:ext cx="8556003" cy="234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데이터 영역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(Packet Bytes)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선택된 패킷을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진수나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ASCII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문자 코드 등으로 표시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맨 좌측의 회색 숫자 부분은 패킷의 위치를 나타냄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중앙의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진수로 표시된 부분은 실제 데이터 보여줌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우측 문자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기호 부분은 데이터의 내용을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ASCII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문자로 표시해 주는 영역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173390-A507-410B-BB97-C97B68D4F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62"/>
          <a:stretch/>
        </p:blipFill>
        <p:spPr>
          <a:xfrm>
            <a:off x="1485899" y="1475543"/>
            <a:ext cx="8343900" cy="1399542"/>
          </a:xfrm>
          <a:prstGeom prst="rect">
            <a:avLst/>
          </a:prstGeom>
        </p:spPr>
      </p:pic>
      <p:pic>
        <p:nvPicPr>
          <p:cNvPr id="2050" name="Picture 2" descr="ASCII ì½ëíì ëí ì´ë¯¸ì§ ê²ìê²°ê³¼">
            <a:extLst>
              <a:ext uri="{FF2B5EF4-FFF2-40B4-BE49-F238E27FC236}">
                <a16:creationId xmlns:a16="http://schemas.microsoft.com/office/drawing/2014/main" xmlns="" id="{DB69DB13-1618-40E1-A8CA-1C24E85E4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/>
          <a:stretch/>
        </p:blipFill>
        <p:spPr bwMode="auto">
          <a:xfrm>
            <a:off x="7964036" y="2514822"/>
            <a:ext cx="3962266" cy="25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285968" y="30768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 interface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DE6D189-CB34-4627-B9C9-906259C35C7A}"/>
              </a:ext>
            </a:extLst>
          </p:cNvPr>
          <p:cNvSpPr/>
          <p:nvPr/>
        </p:nvSpPr>
        <p:spPr>
          <a:xfrm>
            <a:off x="8194875" y="4363655"/>
            <a:ext cx="228369" cy="250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62F8E2B-8FEB-4E43-9235-BCECBFE69A87}"/>
              </a:ext>
            </a:extLst>
          </p:cNvPr>
          <p:cNvSpPr/>
          <p:nvPr/>
        </p:nvSpPr>
        <p:spPr>
          <a:xfrm>
            <a:off x="9236595" y="3013896"/>
            <a:ext cx="228369" cy="250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F03CEA-62FF-4282-8FB7-0FBE39DD8D2E}"/>
              </a:ext>
            </a:extLst>
          </p:cNvPr>
          <p:cNvSpPr/>
          <p:nvPr/>
        </p:nvSpPr>
        <p:spPr>
          <a:xfrm>
            <a:off x="2303363" y="1556276"/>
            <a:ext cx="321932" cy="3419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33AC25C1-22DE-4AF5-8A16-84ABDAE08D20}"/>
              </a:ext>
            </a:extLst>
          </p:cNvPr>
          <p:cNvCxnSpPr>
            <a:cxnSpLocks/>
          </p:cNvCxnSpPr>
          <p:nvPr/>
        </p:nvCxnSpPr>
        <p:spPr>
          <a:xfrm>
            <a:off x="9352344" y="3264260"/>
            <a:ext cx="0" cy="1099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63CF1F0C-46F9-43DB-9D4E-BF7280887D0B}"/>
              </a:ext>
            </a:extLst>
          </p:cNvPr>
          <p:cNvCxnSpPr/>
          <p:nvPr/>
        </p:nvCxnSpPr>
        <p:spPr>
          <a:xfrm>
            <a:off x="8423244" y="4502552"/>
            <a:ext cx="8133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5F3CBA5C-57CB-430B-9CD0-D0BC0075F472}"/>
              </a:ext>
            </a:extLst>
          </p:cNvPr>
          <p:cNvSpPr/>
          <p:nvPr/>
        </p:nvSpPr>
        <p:spPr>
          <a:xfrm>
            <a:off x="9248170" y="4377370"/>
            <a:ext cx="228369" cy="250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340171" y="2722881"/>
            <a:ext cx="699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 </a:t>
            </a:r>
            <a:r>
              <a:rPr lang="en-US" altLang="ko-KR" sz="66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6386975" y="3841037"/>
            <a:ext cx="4968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3511840" y="914401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6DF29C7-D939-443E-96C5-974FA0600011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B17E677-3172-4F27-8A27-A7450783B1E6}"/>
              </a:ext>
            </a:extLst>
          </p:cNvPr>
          <p:cNvSpPr txBox="1"/>
          <p:nvPr/>
        </p:nvSpPr>
        <p:spPr>
          <a:xfrm>
            <a:off x="1986719" y="2063142"/>
            <a:ext cx="792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 지정 네트워크 </a:t>
            </a:r>
            <a:r>
              <a:rPr lang="ko-KR" altLang="en-US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</a:t>
            </a:r>
            <a:endParaRPr lang="en-US" altLang="ko-KR" sz="28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생성 </a:t>
            </a:r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및 수정할 수 있는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프로그램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CD0A097-84C2-400D-B882-1ED3E4468310}"/>
              </a:ext>
            </a:extLst>
          </p:cNvPr>
          <p:cNvCxnSpPr>
            <a:cxnSpLocks/>
          </p:cNvCxnSpPr>
          <p:nvPr/>
        </p:nvCxnSpPr>
        <p:spPr>
          <a:xfrm>
            <a:off x="1657820" y="323580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FDEA6F2C-6A29-4403-9069-7D732FEF0066}"/>
              </a:ext>
            </a:extLst>
          </p:cNvPr>
          <p:cNvSpPr/>
          <p:nvPr/>
        </p:nvSpPr>
        <p:spPr>
          <a:xfrm>
            <a:off x="1084650" y="3970293"/>
            <a:ext cx="1804138" cy="1720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6030787-C22A-4EED-8F5E-B4F520CB9C9E}"/>
              </a:ext>
            </a:extLst>
          </p:cNvPr>
          <p:cNvSpPr txBox="1"/>
          <p:nvPr/>
        </p:nvSpPr>
        <p:spPr>
          <a:xfrm>
            <a:off x="3318086" y="3668211"/>
            <a:ext cx="7579468" cy="188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공격과 침입자에 대한 네트워크 보호를 점검 할 수 있음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Packet Builder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매우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강력한 편집 기능 포함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일반적인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HEX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편집 원시 데이터 외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디코딩 편집기가 특징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사용자가 특정 프로토콜 필드 값을 훨씬 더 쉽게 편집 가능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-505210" y="29752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05E6B8A-ED0B-4192-A7DA-7E3AB31F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933054"/>
            <a:ext cx="9088121" cy="472773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ADB5E6A-2D69-4F93-88C6-09DA88729ED3}"/>
              </a:ext>
            </a:extLst>
          </p:cNvPr>
          <p:cNvGrpSpPr/>
          <p:nvPr/>
        </p:nvGrpSpPr>
        <p:grpSpPr>
          <a:xfrm>
            <a:off x="1396430" y="1015651"/>
            <a:ext cx="412050" cy="397858"/>
            <a:chOff x="4633783" y="600074"/>
            <a:chExt cx="460834" cy="4850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53CD4CB-A0CE-4296-AE76-13E828CE09F9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8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1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E27C9F2-AB9B-4594-AADA-2ABD87033282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43C581D0-E9D0-4270-A73B-C9F39A3B200E}"/>
              </a:ext>
            </a:extLst>
          </p:cNvPr>
          <p:cNvGrpSpPr/>
          <p:nvPr/>
        </p:nvGrpSpPr>
        <p:grpSpPr>
          <a:xfrm>
            <a:off x="5232520" y="709343"/>
            <a:ext cx="412050" cy="378698"/>
            <a:chOff x="4633783" y="600074"/>
            <a:chExt cx="460834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8988A73-E03A-4C74-8A7B-F6D0159D0DFE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2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BF88856F-E270-43AF-92C5-A2997BCB8BAB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248CDAA-1EAF-408F-A3A6-1D6935B9DA75}"/>
              </a:ext>
            </a:extLst>
          </p:cNvPr>
          <p:cNvGrpSpPr/>
          <p:nvPr/>
        </p:nvGrpSpPr>
        <p:grpSpPr>
          <a:xfrm>
            <a:off x="1516458" y="2619423"/>
            <a:ext cx="412050" cy="378698"/>
            <a:chOff x="4633783" y="600074"/>
            <a:chExt cx="460834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925225E-2D58-4FC1-97B4-B3BFF775F252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3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2A61D757-B939-4BBA-9D75-05C91570962A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90D2E73-E1D2-43A1-B5F4-9D8F847DA5F6}"/>
              </a:ext>
            </a:extLst>
          </p:cNvPr>
          <p:cNvSpPr txBox="1"/>
          <p:nvPr/>
        </p:nvSpPr>
        <p:spPr>
          <a:xfrm>
            <a:off x="929071" y="6099403"/>
            <a:ext cx="305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Import :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파일 가져오기 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32406BB-BE30-4FBB-A5E0-04468EF4EC66}"/>
              </a:ext>
            </a:extLst>
          </p:cNvPr>
          <p:cNvGrpSpPr/>
          <p:nvPr/>
        </p:nvGrpSpPr>
        <p:grpSpPr>
          <a:xfrm>
            <a:off x="517020" y="6093806"/>
            <a:ext cx="412050" cy="397858"/>
            <a:chOff x="4633783" y="600074"/>
            <a:chExt cx="460834" cy="4850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1E572B8-3004-4442-917E-56A9AC83AB4C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8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1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5ACF2F2-E4F4-4F37-8CFB-8E71CE6C9486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1ECC0D5-904C-4042-A50E-33E34BE3EF13}"/>
              </a:ext>
            </a:extLst>
          </p:cNvPr>
          <p:cNvSpPr txBox="1"/>
          <p:nvPr/>
        </p:nvSpPr>
        <p:spPr>
          <a:xfrm>
            <a:off x="4596830" y="6094840"/>
            <a:ext cx="33787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Adapter :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전송을 위한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 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활성 네트워크 어댑터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E7A3F9A6-5E87-4F03-8534-96A8DC343858}"/>
              </a:ext>
            </a:extLst>
          </p:cNvPr>
          <p:cNvGrpSpPr/>
          <p:nvPr/>
        </p:nvGrpSpPr>
        <p:grpSpPr>
          <a:xfrm>
            <a:off x="4184779" y="6089243"/>
            <a:ext cx="431601" cy="378698"/>
            <a:chOff x="4633783" y="600074"/>
            <a:chExt cx="460834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6E353BF-4B80-4ADA-BF19-6F55830416B0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2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5CED0706-2EA9-44BE-ACED-C984DCD24221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CEE7F1D-A4FC-437F-A738-E4BE2C5C3041}"/>
              </a:ext>
            </a:extLst>
          </p:cNvPr>
          <p:cNvSpPr txBox="1"/>
          <p:nvPr/>
        </p:nvSpPr>
        <p:spPr>
          <a:xfrm>
            <a:off x="8711630" y="6084680"/>
            <a:ext cx="3378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정보를 변경할 수 있는 창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A05F7F04-B01E-4645-83A1-A2ADD4C1DB48}"/>
              </a:ext>
            </a:extLst>
          </p:cNvPr>
          <p:cNvGrpSpPr/>
          <p:nvPr/>
        </p:nvGrpSpPr>
        <p:grpSpPr>
          <a:xfrm>
            <a:off x="8299580" y="6079083"/>
            <a:ext cx="412050" cy="378698"/>
            <a:chOff x="4633783" y="600074"/>
            <a:chExt cx="460834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6A6928B-7DC2-4307-B47F-35AE3CF9AA53}"/>
                </a:ext>
              </a:extLst>
            </p:cNvPr>
            <p:cNvSpPr txBox="1"/>
            <p:nvPr/>
          </p:nvSpPr>
          <p:spPr>
            <a:xfrm>
              <a:off x="4700015" y="600074"/>
              <a:ext cx="338331" cy="4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3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202C5C0-F280-4A11-A9B0-C5E685B1871A}"/>
                </a:ext>
              </a:extLst>
            </p:cNvPr>
            <p:cNvSpPr/>
            <p:nvPr/>
          </p:nvSpPr>
          <p:spPr>
            <a:xfrm>
              <a:off x="4633783" y="600074"/>
              <a:ext cx="460834" cy="461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17FB2C7D-3CEC-428B-A107-37A824FDE7CF}"/>
              </a:ext>
            </a:extLst>
          </p:cNvPr>
          <p:cNvCxnSpPr>
            <a:cxnSpLocks/>
          </p:cNvCxnSpPr>
          <p:nvPr/>
        </p:nvCxnSpPr>
        <p:spPr>
          <a:xfrm>
            <a:off x="333749" y="5877406"/>
            <a:ext cx="11411211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5291F543-FB1F-4276-BCF6-E14C0EECC624}"/>
              </a:ext>
            </a:extLst>
          </p:cNvPr>
          <p:cNvSpPr/>
          <p:nvPr/>
        </p:nvSpPr>
        <p:spPr>
          <a:xfrm>
            <a:off x="445657" y="1470264"/>
            <a:ext cx="11453091" cy="5098473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B000676-C77E-4A75-B219-E6EBBBCCB7D1}"/>
              </a:ext>
            </a:extLst>
          </p:cNvPr>
          <p:cNvSpPr/>
          <p:nvPr/>
        </p:nvSpPr>
        <p:spPr>
          <a:xfrm>
            <a:off x="4465248" y="428625"/>
            <a:ext cx="3261503" cy="6286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  <a:endParaRPr lang="en-US" altLang="ko-KR" sz="4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086B06-5B6A-4923-AC5E-697693C7D3A1}"/>
              </a:ext>
            </a:extLst>
          </p:cNvPr>
          <p:cNvSpPr txBox="1"/>
          <p:nvPr/>
        </p:nvSpPr>
        <p:spPr>
          <a:xfrm>
            <a:off x="4852798" y="1584725"/>
            <a:ext cx="248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19B521D-B238-4011-8ADD-EE49B1157567}"/>
              </a:ext>
            </a:extLst>
          </p:cNvPr>
          <p:cNvSpPr txBox="1"/>
          <p:nvPr/>
        </p:nvSpPr>
        <p:spPr>
          <a:xfrm>
            <a:off x="4894025" y="3006217"/>
            <a:ext cx="24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3F41619-B651-46F5-9327-8F11769AE970}"/>
              </a:ext>
            </a:extLst>
          </p:cNvPr>
          <p:cNvSpPr txBox="1"/>
          <p:nvPr/>
        </p:nvSpPr>
        <p:spPr>
          <a:xfrm>
            <a:off x="7194412" y="3306353"/>
            <a:ext cx="2403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Wireshark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2854B4A-0D82-48B3-B546-D4E4DC0D553C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57FEE7-5AA7-4215-AC02-6C37435E29AD}"/>
              </a:ext>
            </a:extLst>
          </p:cNvPr>
          <p:cNvSpPr txBox="1"/>
          <p:nvPr/>
        </p:nvSpPr>
        <p:spPr>
          <a:xfrm>
            <a:off x="4894025" y="4780530"/>
            <a:ext cx="24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디스크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F41619-B651-46F5-9327-8F11769AE970}"/>
              </a:ext>
            </a:extLst>
          </p:cNvPr>
          <p:cNvSpPr txBox="1"/>
          <p:nvPr/>
        </p:nvSpPr>
        <p:spPr>
          <a:xfrm>
            <a:off x="7194412" y="5196249"/>
            <a:ext cx="24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기본 개념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Ⅲ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F8100BBD-8EE4-4D2B-BB2C-9B05FA7CF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64" b="72064"/>
          <a:stretch/>
        </p:blipFill>
        <p:spPr>
          <a:xfrm>
            <a:off x="772160" y="1306898"/>
            <a:ext cx="4978641" cy="15785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469BBF4-6659-47FA-8CEE-6C3AFD021D72}"/>
              </a:ext>
            </a:extLst>
          </p:cNvPr>
          <p:cNvSpPr/>
          <p:nvPr/>
        </p:nvSpPr>
        <p:spPr>
          <a:xfrm>
            <a:off x="4277967" y="1422427"/>
            <a:ext cx="678494" cy="36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2773801" y="5351047"/>
            <a:ext cx="640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전송할 패킷을 고르면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Send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Send All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버튼을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누름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089045-7FAD-4D96-8A4A-94E79E5A2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65"/>
          <a:stretch/>
        </p:blipFill>
        <p:spPr>
          <a:xfrm>
            <a:off x="772160" y="3026943"/>
            <a:ext cx="7766444" cy="1686561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75F281A-783F-4DF4-9D55-F875FC03610D}"/>
              </a:ext>
            </a:extLst>
          </p:cNvPr>
          <p:cNvCxnSpPr>
            <a:cxnSpLocks/>
          </p:cNvCxnSpPr>
          <p:nvPr/>
        </p:nvCxnSpPr>
        <p:spPr>
          <a:xfrm>
            <a:off x="772160" y="5044286"/>
            <a:ext cx="10251440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505210" y="29752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6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2540121" y="5007250"/>
            <a:ext cx="7243959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Burst Mode 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체크 시 대기 없이 패킷을 차례로 보냄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Loop Sending 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 파일의 루프타임을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지정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800100" lvl="1" indent="-342900">
              <a:lnSpc>
                <a:spcPct val="125000"/>
              </a:lnSpc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수동으로 정지할 때까지 계속 송신하고자 하는 경우 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Delay Between Loops :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루프 사이의 간격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019868F-D96D-43DD-ACFA-6AAC4905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09" y="826422"/>
            <a:ext cx="4387019" cy="35196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4B0E32B-B465-4917-9085-C2EB13E1A165}"/>
              </a:ext>
            </a:extLst>
          </p:cNvPr>
          <p:cNvCxnSpPr>
            <a:cxnSpLocks/>
          </p:cNvCxnSpPr>
          <p:nvPr/>
        </p:nvCxnSpPr>
        <p:spPr>
          <a:xfrm>
            <a:off x="1832919" y="472932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505210" y="297527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4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7838455" y="2722881"/>
            <a:ext cx="43426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 </a:t>
            </a:r>
            <a:r>
              <a:rPr lang="ko-KR" altLang="en-US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8460704" y="3841037"/>
            <a:ext cx="3240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34B08AE-54DF-44EF-9477-79DDBD4E0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1" r="50000" b="23364"/>
          <a:stretch/>
        </p:blipFill>
        <p:spPr>
          <a:xfrm>
            <a:off x="2195029" y="967876"/>
            <a:ext cx="6835847" cy="55659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45719" y="383101"/>
            <a:ext cx="527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 -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(Sniffing)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23694C-C12F-493E-9AEC-FAB377E6B1F1}"/>
              </a:ext>
            </a:extLst>
          </p:cNvPr>
          <p:cNvSpPr/>
          <p:nvPr/>
        </p:nvSpPr>
        <p:spPr>
          <a:xfrm>
            <a:off x="3580383" y="4985759"/>
            <a:ext cx="1085884" cy="36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6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9F7A9A-E1B3-47CB-8195-063546A24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" t="4260" r="18339" b="26599"/>
          <a:stretch/>
        </p:blipFill>
        <p:spPr>
          <a:xfrm>
            <a:off x="1140799" y="1058158"/>
            <a:ext cx="9910401" cy="4741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45719" y="383101"/>
            <a:ext cx="527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 -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(Sniffing)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1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4FE38CB-4162-428F-A108-25FF05E0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74" b="36090"/>
          <a:stretch/>
        </p:blipFill>
        <p:spPr>
          <a:xfrm>
            <a:off x="1706251" y="1473524"/>
            <a:ext cx="8469940" cy="4653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030B8DB-D526-4370-8A96-9197886CF574}"/>
              </a:ext>
            </a:extLst>
          </p:cNvPr>
          <p:cNvSpPr/>
          <p:nvPr/>
        </p:nvSpPr>
        <p:spPr>
          <a:xfrm>
            <a:off x="1706251" y="2007716"/>
            <a:ext cx="444475" cy="25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45719" y="383101"/>
            <a:ext cx="527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 -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(Sniffing)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0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728537-C2D9-4D5E-9C4D-3F89D6AF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4" b="32921"/>
          <a:stretch/>
        </p:blipFill>
        <p:spPr>
          <a:xfrm>
            <a:off x="920684" y="1200150"/>
            <a:ext cx="10350631" cy="4572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030B8DB-D526-4370-8A96-9197886CF574}"/>
              </a:ext>
            </a:extLst>
          </p:cNvPr>
          <p:cNvSpPr/>
          <p:nvPr/>
        </p:nvSpPr>
        <p:spPr>
          <a:xfrm>
            <a:off x="4553147" y="1882809"/>
            <a:ext cx="444475" cy="2019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45719" y="383101"/>
            <a:ext cx="527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 -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(Sniffing)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84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5F1B4E-DC55-4F0A-A315-034294DA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11"/>
          <a:stretch/>
        </p:blipFill>
        <p:spPr>
          <a:xfrm>
            <a:off x="742026" y="1200150"/>
            <a:ext cx="10400457" cy="45274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030B8DB-D526-4370-8A96-9197886CF574}"/>
              </a:ext>
            </a:extLst>
          </p:cNvPr>
          <p:cNvSpPr/>
          <p:nvPr/>
        </p:nvSpPr>
        <p:spPr>
          <a:xfrm>
            <a:off x="2300139" y="4506012"/>
            <a:ext cx="1564850" cy="216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45719" y="383101"/>
            <a:ext cx="527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Ⅰ -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(Sniffing)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6B1B69-E745-4E3D-B4DF-BFD6422FE5DE}"/>
              </a:ext>
            </a:extLst>
          </p:cNvPr>
          <p:cNvSpPr txBox="1"/>
          <p:nvPr/>
        </p:nvSpPr>
        <p:spPr>
          <a:xfrm>
            <a:off x="4695621" y="5727566"/>
            <a:ext cx="233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검색어</a:t>
            </a:r>
            <a:r>
              <a:rPr lang="ko-KR" altLang="en-US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확인 가능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8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7838455" y="2722881"/>
            <a:ext cx="43426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66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6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8460704" y="3841037"/>
            <a:ext cx="3240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(4)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D293CA-8EA8-40EA-89CF-468AFB9C5E76}"/>
              </a:ext>
            </a:extLst>
          </p:cNvPr>
          <p:cNvSpPr txBox="1"/>
          <p:nvPr/>
        </p:nvSpPr>
        <p:spPr>
          <a:xfrm>
            <a:off x="1858234" y="3137033"/>
            <a:ext cx="8655094" cy="169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DoS(Denial of Service)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공격 중 하나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TCP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연결과정에서 무수히 많은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 서버에게 전송함으로써 서버의 원활한 통신을 방해하는 공격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6C84048E-5F2B-40EF-BB11-6C5E10C2825E}"/>
              </a:ext>
            </a:extLst>
          </p:cNvPr>
          <p:cNvCxnSpPr/>
          <p:nvPr/>
        </p:nvCxnSpPr>
        <p:spPr>
          <a:xfrm>
            <a:off x="3454939" y="2522939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D02D79-84BE-4442-8F5C-97177D116ACF}"/>
              </a:ext>
            </a:extLst>
          </p:cNvPr>
          <p:cNvSpPr txBox="1"/>
          <p:nvPr/>
        </p:nvSpPr>
        <p:spPr>
          <a:xfrm>
            <a:off x="3826328" y="1811061"/>
            <a:ext cx="45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 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0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442240" y="2722881"/>
            <a:ext cx="6414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 </a:t>
            </a:r>
            <a:r>
              <a:rPr lang="ko-KR" altLang="en-US" sz="6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r>
              <a:rPr lang="ko-KR" altLang="en-US" sz="66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5726208" y="3841037"/>
            <a:ext cx="5796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AFFF413-A70C-43B0-AB98-61064A65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3" y="1577074"/>
            <a:ext cx="9248775" cy="174307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E663E37-9576-49F8-A961-4B299B1D0AA7}"/>
              </a:ext>
            </a:extLst>
          </p:cNvPr>
          <p:cNvSpPr/>
          <p:nvPr/>
        </p:nvSpPr>
        <p:spPr>
          <a:xfrm>
            <a:off x="2498103" y="1857081"/>
            <a:ext cx="515017" cy="476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66B1B69-E745-4E3D-B4DF-BFD6422FE5DE}"/>
              </a:ext>
            </a:extLst>
          </p:cNvPr>
          <p:cNvSpPr txBox="1"/>
          <p:nvPr/>
        </p:nvSpPr>
        <p:spPr>
          <a:xfrm>
            <a:off x="3194625" y="4491509"/>
            <a:ext cx="8655094" cy="58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Colasoft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이용하여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TCP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 만들어 준다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2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ABCD7F-87AD-4AE1-810B-29366703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15" y="1011953"/>
            <a:ext cx="4340910" cy="4275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20E47A-8959-4486-A57E-0D3D84AE52BB}"/>
              </a:ext>
            </a:extLst>
          </p:cNvPr>
          <p:cNvSpPr txBox="1"/>
          <p:nvPr/>
        </p:nvSpPr>
        <p:spPr>
          <a:xfrm>
            <a:off x="2373520" y="5459766"/>
            <a:ext cx="7633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공격대상을 설정해준 뒤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TCP Flag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sequence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비트를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바꿔 줌으로써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packet traffic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생성준비 완료</a:t>
            </a:r>
          </a:p>
        </p:txBody>
      </p:sp>
    </p:spTree>
    <p:extLst>
      <p:ext uri="{BB962C8B-B14F-4D97-AF65-F5344CB8AC3E}">
        <p14:creationId xmlns:p14="http://schemas.microsoft.com/office/powerpoint/2010/main" val="9624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20E47A-8959-4486-A57E-0D3D84AE52BB}"/>
              </a:ext>
            </a:extLst>
          </p:cNvPr>
          <p:cNvSpPr txBox="1"/>
          <p:nvPr/>
        </p:nvSpPr>
        <p:spPr>
          <a:xfrm>
            <a:off x="1913902" y="4356234"/>
            <a:ext cx="108341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3-Way hand shake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라는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TCP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고유의 연결방식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때문이다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Client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Server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에게 동기화를 요청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(SYN)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Server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Client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요청을 받아들인다 대답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(ACK) + Client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에게 동기화 요청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(SYN)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Client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Server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동기화 요청을 응답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(ACK)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      Client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Server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사이에 세션이 이루어짐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B093601-105E-463C-A476-2AD1FFCF6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44" y="2288249"/>
            <a:ext cx="1594066" cy="15940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A42CADD-4D0E-4825-AFD1-D82B4A724BCB}"/>
              </a:ext>
            </a:extLst>
          </p:cNvPr>
          <p:cNvSpPr/>
          <p:nvPr/>
        </p:nvSpPr>
        <p:spPr>
          <a:xfrm>
            <a:off x="3343483" y="1219090"/>
            <a:ext cx="5505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sequence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비트를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바꿔주는 이유는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AE898A99-6C57-47AE-B27C-71FD1F4AD836}"/>
              </a:ext>
            </a:extLst>
          </p:cNvPr>
          <p:cNvCxnSpPr>
            <a:cxnSpLocks/>
          </p:cNvCxnSpPr>
          <p:nvPr/>
        </p:nvCxnSpPr>
        <p:spPr>
          <a:xfrm>
            <a:off x="653146" y="4245806"/>
            <a:ext cx="10597243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ìë²ì ëí ì´ë¯¸ì§ ê²ìê²°ê³¼">
            <a:extLst>
              <a:ext uri="{FF2B5EF4-FFF2-40B4-BE49-F238E27FC236}">
                <a16:creationId xmlns:a16="http://schemas.microsoft.com/office/drawing/2014/main" xmlns="" id="{99E0464D-794F-415F-8F6F-A6CB48E6E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2129725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13B15DB-8413-4DFD-B87C-78B69CF9C008}"/>
              </a:ext>
            </a:extLst>
          </p:cNvPr>
          <p:cNvCxnSpPr/>
          <p:nvPr/>
        </p:nvCxnSpPr>
        <p:spPr>
          <a:xfrm>
            <a:off x="4483100" y="2536369"/>
            <a:ext cx="260350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C543747B-6DDD-4E8C-8AB8-3AB11D29792D}"/>
              </a:ext>
            </a:extLst>
          </p:cNvPr>
          <p:cNvCxnSpPr>
            <a:cxnSpLocks/>
          </p:cNvCxnSpPr>
          <p:nvPr/>
        </p:nvCxnSpPr>
        <p:spPr>
          <a:xfrm flipH="1">
            <a:off x="4483100" y="2972022"/>
            <a:ext cx="2565469" cy="303972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  <a:alpha val="6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09258E4D-768A-4FAD-B0D2-2F236DE8BF93}"/>
              </a:ext>
            </a:extLst>
          </p:cNvPr>
          <p:cNvCxnSpPr/>
          <p:nvPr/>
        </p:nvCxnSpPr>
        <p:spPr>
          <a:xfrm>
            <a:off x="4464084" y="3606412"/>
            <a:ext cx="260350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0FD7F40-AB7F-4332-A96C-2FF6A231B6E9}"/>
              </a:ext>
            </a:extLst>
          </p:cNvPr>
          <p:cNvSpPr txBox="1"/>
          <p:nvPr/>
        </p:nvSpPr>
        <p:spPr>
          <a:xfrm>
            <a:off x="5480780" y="204930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</a:t>
            </a:r>
            <a:endParaRPr lang="ko-KR" altLang="en-US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B56BA16-A99E-4941-9ECF-6EFA768DB4E9}"/>
              </a:ext>
            </a:extLst>
          </p:cNvPr>
          <p:cNvSpPr txBox="1"/>
          <p:nvPr/>
        </p:nvSpPr>
        <p:spPr>
          <a:xfrm>
            <a:off x="5051101" y="2851053"/>
            <a:ext cx="159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ACK / SYN</a:t>
            </a:r>
            <a:endParaRPr lang="ko-KR" altLang="en-US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77762D-5794-42AD-AEE0-4858A58F7646}"/>
              </a:ext>
            </a:extLst>
          </p:cNvPr>
          <p:cNvSpPr txBox="1"/>
          <p:nvPr/>
        </p:nvSpPr>
        <p:spPr>
          <a:xfrm>
            <a:off x="5424928" y="36698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ACK</a:t>
            </a:r>
            <a:endParaRPr lang="ko-KR" altLang="en-US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41724CE-BF6B-485A-95CF-9B069533992C}"/>
              </a:ext>
            </a:extLst>
          </p:cNvPr>
          <p:cNvCxnSpPr>
            <a:cxnSpLocks/>
          </p:cNvCxnSpPr>
          <p:nvPr/>
        </p:nvCxnSpPr>
        <p:spPr>
          <a:xfrm>
            <a:off x="2998378" y="1739166"/>
            <a:ext cx="6195243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92C1774A-6BD3-43C4-8AE8-2FFD2202D31C}"/>
              </a:ext>
            </a:extLst>
          </p:cNvPr>
          <p:cNvSpPr/>
          <p:nvPr/>
        </p:nvSpPr>
        <p:spPr>
          <a:xfrm>
            <a:off x="2756090" y="6302829"/>
            <a:ext cx="440872" cy="3333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A36AB1-1753-48A5-A3B1-6230ED7369FA}"/>
              </a:ext>
            </a:extLst>
          </p:cNvPr>
          <p:cNvSpPr txBox="1"/>
          <p:nvPr/>
        </p:nvSpPr>
        <p:spPr>
          <a:xfrm>
            <a:off x="2998378" y="2586161"/>
            <a:ext cx="6885392" cy="1446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</a:t>
            </a:r>
            <a:r>
              <a:rPr lang="ko-KR" altLang="en-US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보내기 </a:t>
            </a:r>
            <a:r>
              <a:rPr lang="ko-KR" altLang="en-US" sz="4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위해서</a:t>
            </a:r>
            <a:endParaRPr lang="en-US" altLang="ko-KR" sz="44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44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비트를</a:t>
            </a:r>
            <a:r>
              <a:rPr lang="ko-KR" altLang="en-US" sz="4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</a:t>
            </a:r>
            <a:r>
              <a:rPr lang="ko-KR" altLang="en-US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</a:t>
            </a:r>
            <a:r>
              <a:rPr lang="en-US" altLang="ko-KR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4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</a:t>
            </a:r>
            <a:r>
              <a:rPr lang="ko-KR" altLang="en-US" sz="4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바꿔줌</a:t>
            </a:r>
            <a:endParaRPr lang="ko-KR" altLang="en-US" sz="4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16500C-0201-4670-8DE7-B25AEDE6CC4E}"/>
              </a:ext>
            </a:extLst>
          </p:cNvPr>
          <p:cNvSpPr txBox="1"/>
          <p:nvPr/>
        </p:nvSpPr>
        <p:spPr>
          <a:xfrm>
            <a:off x="4215192" y="5763985"/>
            <a:ext cx="454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반복적으로 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packet </a:t>
            </a:r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전송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09B5B1E-7515-4EA7-94D3-36559961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6" y="1020536"/>
            <a:ext cx="5334000" cy="42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052704-1448-44C6-B3D5-86EEA7EF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5" y="1436739"/>
            <a:ext cx="10807829" cy="24432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55382B-559B-4F38-981E-C5EA1C82453C}"/>
              </a:ext>
            </a:extLst>
          </p:cNvPr>
          <p:cNvSpPr txBox="1"/>
          <p:nvPr/>
        </p:nvSpPr>
        <p:spPr>
          <a:xfrm>
            <a:off x="2308843" y="4696678"/>
            <a:ext cx="7138838" cy="14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예를 들면 증거의 분석방법 중 타임라인 분석적인 측면에서 시간대비 과도한 양의 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packet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동일한 시간 간격으로 지속적으로 발생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비정상적인 네트워크 트래픽으로 판단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0156A2D-BD0A-4B79-AE3B-062F9194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60" y="3681372"/>
            <a:ext cx="5195074" cy="94138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AD71745-BB95-412C-B36C-693C3E275401}"/>
              </a:ext>
            </a:extLst>
          </p:cNvPr>
          <p:cNvSpPr/>
          <p:nvPr/>
        </p:nvSpPr>
        <p:spPr>
          <a:xfrm>
            <a:off x="7720552" y="1861546"/>
            <a:ext cx="515017" cy="476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BBD0AADB-510E-4F1A-95D1-DBCEE8BADFB7}"/>
              </a:ext>
            </a:extLst>
          </p:cNvPr>
          <p:cNvSpPr/>
          <p:nvPr/>
        </p:nvSpPr>
        <p:spPr>
          <a:xfrm>
            <a:off x="3402675" y="5732392"/>
            <a:ext cx="440872" cy="3333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CFA166-919C-449F-B2E3-DE698390EACC}"/>
              </a:ext>
            </a:extLst>
          </p:cNvPr>
          <p:cNvSpPr txBox="1"/>
          <p:nvPr/>
        </p:nvSpPr>
        <p:spPr>
          <a:xfrm>
            <a:off x="2468633" y="2507802"/>
            <a:ext cx="7248558" cy="29613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유형의 공격들은 발견될 것이며 </a:t>
            </a:r>
            <a:endParaRPr lang="en-US" altLang="ko-KR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포렌식 관점의 모니터링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분석으로 주요 분석결과를 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Feedback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이용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기존정책의 지속적 보완이 필요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57365" y="254421"/>
            <a:ext cx="667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Ⅱ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SYN Flooding Attack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38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4728618" y="2653870"/>
            <a:ext cx="7883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 </a:t>
            </a:r>
            <a:r>
              <a:rPr lang="ko-KR" altLang="en-US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디스크 </a:t>
            </a:r>
            <a:r>
              <a:rPr lang="ko-KR" altLang="en-US" sz="66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5716812" y="3841037"/>
            <a:ext cx="5976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D293CA-8EA8-40EA-89CF-468AFB9C5E76}"/>
              </a:ext>
            </a:extLst>
          </p:cNvPr>
          <p:cNvSpPr txBox="1"/>
          <p:nvPr/>
        </p:nvSpPr>
        <p:spPr>
          <a:xfrm>
            <a:off x="2170750" y="1927157"/>
            <a:ext cx="8655094" cy="169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마스터 부트 레코드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(Master Boot Record, MBR)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또는 파티션 섹터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(Partition Sector)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파티션 된 기억 장치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이를테면 하드 디스크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첫 섹터인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512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바이트 시동 섹터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6C84048E-5F2B-40EF-BB11-6C5E10C2825E}"/>
              </a:ext>
            </a:extLst>
          </p:cNvPr>
          <p:cNvCxnSpPr/>
          <p:nvPr/>
        </p:nvCxnSpPr>
        <p:spPr>
          <a:xfrm>
            <a:off x="3454939" y="1278339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D02D79-84BE-4442-8F5C-97177D116ACF}"/>
              </a:ext>
            </a:extLst>
          </p:cNvPr>
          <p:cNvSpPr txBox="1"/>
          <p:nvPr/>
        </p:nvSpPr>
        <p:spPr>
          <a:xfrm>
            <a:off x="3826328" y="566461"/>
            <a:ext cx="45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 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174F64E-216F-4E7C-8DF8-FAB9C4C2C550}"/>
              </a:ext>
            </a:extLst>
          </p:cNvPr>
          <p:cNvCxnSpPr>
            <a:cxnSpLocks/>
          </p:cNvCxnSpPr>
          <p:nvPr/>
        </p:nvCxnSpPr>
        <p:spPr>
          <a:xfrm>
            <a:off x="4952043" y="3029018"/>
            <a:ext cx="958899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17D7C3DC-F631-4890-B355-C76F6A86D99B}"/>
              </a:ext>
            </a:extLst>
          </p:cNvPr>
          <p:cNvCxnSpPr/>
          <p:nvPr/>
        </p:nvCxnSpPr>
        <p:spPr>
          <a:xfrm rot="16200000" flipH="1">
            <a:off x="5491184" y="3043091"/>
            <a:ext cx="779149" cy="751002"/>
          </a:xfrm>
          <a:prstGeom prst="bentConnector3">
            <a:avLst>
              <a:gd name="adj1" fmla="val 100815"/>
            </a:avLst>
          </a:prstGeom>
          <a:ln w="38100">
            <a:solidFill>
              <a:srgbClr val="FD87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090290-FBE2-44F7-91BC-6881CFE0E1B2}"/>
              </a:ext>
            </a:extLst>
          </p:cNvPr>
          <p:cNvSpPr txBox="1"/>
          <p:nvPr/>
        </p:nvSpPr>
        <p:spPr>
          <a:xfrm>
            <a:off x="6256260" y="3596115"/>
            <a:ext cx="3903740" cy="369332"/>
          </a:xfrm>
          <a:prstGeom prst="rect">
            <a:avLst/>
          </a:prstGeom>
          <a:noFill/>
          <a:ln w="38100">
            <a:solidFill>
              <a:srgbClr val="FD878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prstClr val="black"/>
                </a:solidFill>
              </a:rPr>
              <a:t>하드 디스크 드라이브의 기억 공간</a:t>
            </a:r>
          </a:p>
        </p:txBody>
      </p:sp>
      <p:pic>
        <p:nvPicPr>
          <p:cNvPr id="1026" name="Picture 2" descr="MBRì ëí ì´ë¯¸ì§ ê²ìê²°ê³¼">
            <a:extLst>
              <a:ext uri="{FF2B5EF4-FFF2-40B4-BE49-F238E27FC236}">
                <a16:creationId xmlns:a16="http://schemas.microsoft.com/office/drawing/2014/main" xmlns="" id="{F255BFE3-C026-4B01-915B-F531F99F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4218318"/>
            <a:ext cx="6171658" cy="25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458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기본개념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1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6C84048E-5F2B-40EF-BB11-6C5E10C2825E}"/>
              </a:ext>
            </a:extLst>
          </p:cNvPr>
          <p:cNvCxnSpPr/>
          <p:nvPr/>
        </p:nvCxnSpPr>
        <p:spPr>
          <a:xfrm>
            <a:off x="3454939" y="1278339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D02D79-84BE-4442-8F5C-97177D116ACF}"/>
              </a:ext>
            </a:extLst>
          </p:cNvPr>
          <p:cNvSpPr txBox="1"/>
          <p:nvPr/>
        </p:nvSpPr>
        <p:spPr>
          <a:xfrm>
            <a:off x="3826328" y="566461"/>
            <a:ext cx="45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F60932-78E8-4CAE-8DFB-ACB24D7DA815}"/>
              </a:ext>
            </a:extLst>
          </p:cNvPr>
          <p:cNvSpPr txBox="1"/>
          <p:nvPr/>
        </p:nvSpPr>
        <p:spPr>
          <a:xfrm>
            <a:off x="1945827" y="1974328"/>
            <a:ext cx="8260183" cy="169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부트 레코드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(Boot Record, BR)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약자로 디스크의 운영 체계를 컴퓨터 시스템에 설치하기 위한 명령어를 저장하고 있는 곳이다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컴퓨터를 부팅할 때 맨 처음 읽히는 레코드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7CE1083-F0B6-4CEA-A760-CE38BE6760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t="2211" r="596" b="4367"/>
          <a:stretch/>
        </p:blipFill>
        <p:spPr>
          <a:xfrm>
            <a:off x="1862752" y="3856136"/>
            <a:ext cx="8531117" cy="2435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458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기본개념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4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7838455" y="2722881"/>
            <a:ext cx="43426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 </a:t>
            </a:r>
            <a:r>
              <a:rPr lang="ko-KR" altLang="en-US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</a:t>
            </a:r>
            <a:r>
              <a:rPr lang="en-US" altLang="ko-KR" sz="6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Ⅲ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8270926" y="3841037"/>
            <a:ext cx="3492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81" y="2181124"/>
            <a:ext cx="2191406" cy="32440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76" y="2071003"/>
            <a:ext cx="2225233" cy="525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017878" y="2125766"/>
            <a:ext cx="791532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</a:t>
            </a:r>
            <a:r>
              <a:rPr lang="en-US" altLang="ko-KR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mware</a:t>
            </a:r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(</a:t>
            </a:r>
            <a:r>
              <a:rPr lang="ko-KR" altLang="en-US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가상머신</a:t>
            </a:r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악성코드에 감염된 이미지 파일을 안전하게 실행해볼 수 있음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1"/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HxD</a:t>
            </a:r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Editor</a:t>
            </a:r>
          </a:p>
          <a:p>
            <a:pPr marL="914400" lvl="1" indent="-457200">
              <a:buFontTx/>
              <a:buChar char="-"/>
            </a:pP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 파일을 읽을 수 있는 무료 에디터 프로그램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 파일의 특정 섹터를 확인하거나 수정할 때 사용됨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endParaRPr lang="en-US" altLang="ko-KR" sz="28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FTK Imager</a:t>
            </a:r>
          </a:p>
          <a:p>
            <a:pPr marL="914400" lvl="1" indent="-4572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디스크 </a:t>
            </a:r>
            <a:r>
              <a:rPr lang="ko-KR" altLang="en-US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이미징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작업에 쓰이는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프로그램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95" y="3081254"/>
            <a:ext cx="850100" cy="574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39" y="4490202"/>
            <a:ext cx="2255715" cy="571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822086" y="914401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사용한 프로그램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374535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727391" y="916853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포렌식이란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1966608" y="1984440"/>
            <a:ext cx="7908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범죄와 관련된 디지털 자료를 과학적 지식과 기술을 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활용하여 수집하고 분석하는 제반 행위</a:t>
            </a:r>
          </a:p>
          <a:p>
            <a:pPr algn="ctr"/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776E01-46DE-4C9B-B2F5-75ED3FD91F96}"/>
              </a:ext>
            </a:extLst>
          </p:cNvPr>
          <p:cNvSpPr txBox="1"/>
          <p:nvPr/>
        </p:nvSpPr>
        <p:spPr>
          <a:xfrm>
            <a:off x="3153494" y="3369435"/>
            <a:ext cx="7579468" cy="343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정당성의 원칙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증거가 적법한 절차에 의해 수집되었는가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재현의 원칙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같은 조건과 상황에서 항상 동일한 결과가 나오는가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신속성의 원칙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포렌식의 전 과정이 신속하게 진행되었는가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절차 연속성의 원칙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증거물의 수집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이동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법정 제출의 각 단계에서 담 당자 및 책임자가 명확한가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무결성의 원칙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수집된 증거가 위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∙</a:t>
            </a:r>
            <a:r>
              <a: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변조되지 않았는가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93FC69C-2711-4DAF-A173-2F4A30937DAA}"/>
              </a:ext>
            </a:extLst>
          </p:cNvPr>
          <p:cNvSpPr/>
          <p:nvPr/>
        </p:nvSpPr>
        <p:spPr>
          <a:xfrm>
            <a:off x="1100692" y="3805701"/>
            <a:ext cx="1804138" cy="1720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ko-KR" sz="20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endParaRPr lang="en-US" altLang="ko-KR" sz="20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ko-KR" sz="20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 </a:t>
            </a:r>
            <a:endParaRPr lang="en-US" altLang="ko-KR" sz="20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ko-KR" sz="20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기본 원칙</a:t>
            </a:r>
          </a:p>
          <a:p>
            <a:pPr algn="ctr"/>
            <a:endParaRPr lang="ko-KR" altLang="en-US" sz="20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B6B926D-3198-4899-B81E-FDC5A0706F05}"/>
              </a:ext>
            </a:extLst>
          </p:cNvPr>
          <p:cNvCxnSpPr>
            <a:cxnSpLocks/>
          </p:cNvCxnSpPr>
          <p:nvPr/>
        </p:nvCxnSpPr>
        <p:spPr>
          <a:xfrm>
            <a:off x="1657820" y="323580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D293CA-8EA8-40EA-89CF-468AFB9C5E76}"/>
              </a:ext>
            </a:extLst>
          </p:cNvPr>
          <p:cNvSpPr txBox="1"/>
          <p:nvPr/>
        </p:nvSpPr>
        <p:spPr>
          <a:xfrm>
            <a:off x="2764648" y="2707420"/>
            <a:ext cx="7019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악성코드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MBR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영역과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VBR(Volume Boot Record,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시작위치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(BR)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모두 특정 문자열로 덮어씌워 부팅이 불가능하도록 한 악성코드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C84048E-5F2B-40EF-BB11-6C5E10C2825E}"/>
              </a:ext>
            </a:extLst>
          </p:cNvPr>
          <p:cNvCxnSpPr/>
          <p:nvPr/>
        </p:nvCxnSpPr>
        <p:spPr>
          <a:xfrm>
            <a:off x="3454939" y="2522939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5D02D79-84BE-4442-8F5C-97177D116ACF}"/>
              </a:ext>
            </a:extLst>
          </p:cNvPr>
          <p:cNvSpPr txBox="1"/>
          <p:nvPr/>
        </p:nvSpPr>
        <p:spPr>
          <a:xfrm>
            <a:off x="3826328" y="1811061"/>
            <a:ext cx="45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악성코드 감염 </a:t>
            </a:r>
            <a:r>
              <a:rPr lang="en-US" altLang="ko-KR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 </a:t>
            </a:r>
            <a:r>
              <a:rPr lang="ko-KR" altLang="en-US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</a:t>
            </a:r>
            <a:endParaRPr lang="ko-KR" alt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2540121" y="5007250"/>
            <a:ext cx="72439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및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영역이 모두 손상된 파티션 복구 → 부팅 가능케 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14B0E32B-B465-4917-9085-C2EB13E1A165}"/>
              </a:ext>
            </a:extLst>
          </p:cNvPr>
          <p:cNvCxnSpPr>
            <a:cxnSpLocks/>
          </p:cNvCxnSpPr>
          <p:nvPr/>
        </p:nvCxnSpPr>
        <p:spPr>
          <a:xfrm>
            <a:off x="1832919" y="472932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458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설명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54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458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설명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C84048E-5F2B-40EF-BB11-6C5E10C2825E}"/>
              </a:ext>
            </a:extLst>
          </p:cNvPr>
          <p:cNvCxnSpPr/>
          <p:nvPr/>
        </p:nvCxnSpPr>
        <p:spPr>
          <a:xfrm>
            <a:off x="3420434" y="1582646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5D02D79-84BE-4442-8F5C-97177D116ACF}"/>
              </a:ext>
            </a:extLst>
          </p:cNvPr>
          <p:cNvSpPr txBox="1"/>
          <p:nvPr/>
        </p:nvSpPr>
        <p:spPr>
          <a:xfrm>
            <a:off x="3791823" y="870768"/>
            <a:ext cx="45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악성코드 감염 </a:t>
            </a:r>
            <a:r>
              <a:rPr lang="en-US" altLang="ko-KR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 </a:t>
            </a:r>
            <a:r>
              <a:rPr lang="ko-KR" altLang="en-US" sz="32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</a:t>
            </a:r>
            <a:endParaRPr lang="ko-KR" alt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86" y="1931404"/>
            <a:ext cx="5502117" cy="3680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186203" y="5704984"/>
            <a:ext cx="46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VMWare</a:t>
            </a:r>
            <a:r>
              <a:rPr lang="ko-KR" altLang="en-US" sz="16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통해 불러온 부팅에 실패한 모습</a:t>
            </a:r>
            <a:endParaRPr lang="ko-KR" altLang="en-US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6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458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진행 과정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845456" y="2017265"/>
            <a:ext cx="444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 </a:t>
            </a:r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확인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32677" y="2017265"/>
            <a:ext cx="1747158" cy="523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932677" y="2008330"/>
            <a:ext cx="228600" cy="522000"/>
          </a:xfrm>
          <a:prstGeom prst="round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3088108" y="2076987"/>
            <a:ext cx="1591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STEP 1</a:t>
            </a:r>
            <a:endParaRPr lang="ko-KR" altLang="en-US" sz="2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32677" y="2867923"/>
            <a:ext cx="1747158" cy="523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932677" y="2875317"/>
            <a:ext cx="228600" cy="52200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3088108" y="2927645"/>
            <a:ext cx="1591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STEP 2</a:t>
            </a:r>
            <a:endParaRPr lang="ko-KR" altLang="en-US" sz="2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32677" y="3776933"/>
            <a:ext cx="1747158" cy="523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932677" y="3767998"/>
            <a:ext cx="228600" cy="522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3088108" y="3836655"/>
            <a:ext cx="1591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STEP 3</a:t>
            </a:r>
            <a:endParaRPr lang="ko-KR" altLang="en-US" sz="2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932677" y="4704627"/>
            <a:ext cx="1747158" cy="523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932677" y="4695692"/>
            <a:ext cx="228600" cy="52200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3088108" y="4764349"/>
            <a:ext cx="1591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STEP 4</a:t>
            </a:r>
            <a:endParaRPr lang="ko-KR" altLang="en-US" sz="2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836831" y="2877927"/>
            <a:ext cx="409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복구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845456" y="3835030"/>
            <a:ext cx="348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복구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4836831" y="4695692"/>
            <a:ext cx="46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및 </a:t>
            </a:r>
            <a:r>
              <a:rPr lang="en-US" altLang="ko-KR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GUID </a:t>
            </a:r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확인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530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STEP1) MBR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확인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1997423" y="5792801"/>
            <a:ext cx="855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정상적인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OS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가진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Boot Flag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80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변경 → 부팅 가능하게 함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111560" y="357924"/>
            <a:ext cx="640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HxD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파티션 테이블의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Boot Flag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변경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9" r="45030"/>
          <a:stretch/>
        </p:blipFill>
        <p:spPr>
          <a:xfrm>
            <a:off x="365611" y="1200150"/>
            <a:ext cx="5167892" cy="41505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2" r="44414"/>
          <a:stretch/>
        </p:blipFill>
        <p:spPr>
          <a:xfrm>
            <a:off x="5974320" y="1200150"/>
            <a:ext cx="5357847" cy="42567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32807" y="4403324"/>
            <a:ext cx="16867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642377" y="4488547"/>
            <a:ext cx="16867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319892" y="276356"/>
            <a:ext cx="530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STEP1) MBR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확인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3982631" y="5290290"/>
            <a:ext cx="406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시작 위치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2048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111561" y="357924"/>
            <a:ext cx="5809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 </a:t>
            </a:r>
            <a:r>
              <a:rPr lang="en-US" altLang="ko-KR" sz="2000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HASTATI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”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검색했을 때 총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곳에서 문자열 검색 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MBR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시작 위치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 번째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시작 위치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81" r="40882"/>
          <a:stretch/>
        </p:blipFill>
        <p:spPr>
          <a:xfrm>
            <a:off x="1920919" y="1906437"/>
            <a:ext cx="7584949" cy="315726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91005" y="4602906"/>
            <a:ext cx="911603" cy="249333"/>
            <a:chOff x="5891005" y="4602906"/>
            <a:chExt cx="911603" cy="249333"/>
          </a:xfrm>
        </p:grpSpPr>
        <p:sp>
          <p:nvSpPr>
            <p:cNvPr id="5" name="직사각형 4"/>
            <p:cNvSpPr/>
            <p:nvPr/>
          </p:nvSpPr>
          <p:spPr>
            <a:xfrm>
              <a:off x="6650968" y="4653836"/>
              <a:ext cx="95411" cy="19840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91005" y="4636239"/>
              <a:ext cx="864000" cy="2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50616" y="4602906"/>
              <a:ext cx="251992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50" dirty="0" smtClean="0"/>
                <a:t>8</a:t>
              </a:r>
              <a:endParaRPr lang="ko-KR" altLang="en-US" sz="950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281393" y="2088570"/>
            <a:ext cx="1548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317891" y="2088570"/>
            <a:ext cx="576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1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C6F950-D435-43C3-9FE1-BF0E650FB93E}"/>
              </a:ext>
            </a:extLst>
          </p:cNvPr>
          <p:cNvSpPr txBox="1"/>
          <p:nvPr/>
        </p:nvSpPr>
        <p:spPr>
          <a:xfrm>
            <a:off x="-99153" y="307687"/>
            <a:ext cx="574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STEP2)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복구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36D72A-4D71-402E-BB2C-B49410B154E0}"/>
              </a:ext>
            </a:extLst>
          </p:cNvPr>
          <p:cNvSpPr txBox="1"/>
          <p:nvPr/>
        </p:nvSpPr>
        <p:spPr>
          <a:xfrm>
            <a:off x="1570869" y="2008420"/>
            <a:ext cx="3739455" cy="234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복구를 위해서 필요한 사항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부팅가능 여부 확인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타입 확인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시작주소 확인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총 섹터 수 확인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99146" y="2659239"/>
            <a:ext cx="4451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테이블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(16byte)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손상된 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복구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646754" y="2576686"/>
            <a:ext cx="586597" cy="560717"/>
          </a:xfrm>
          <a:prstGeom prst="rightArrow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4B0E32B-B465-4917-9085-C2EB13E1A165}"/>
              </a:ext>
            </a:extLst>
          </p:cNvPr>
          <p:cNvCxnSpPr>
            <a:cxnSpLocks/>
          </p:cNvCxnSpPr>
          <p:nvPr/>
        </p:nvCxnSpPr>
        <p:spPr>
          <a:xfrm>
            <a:off x="1832919" y="472932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97002" y="5340391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부팅가능 여부 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80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변경하여 부팅 가능해짐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6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311696" y="5436016"/>
            <a:ext cx="3633231" cy="462176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135095" y="4581728"/>
            <a:ext cx="410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시작주소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0x100000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81" r="40882"/>
          <a:stretch/>
        </p:blipFill>
        <p:spPr>
          <a:xfrm>
            <a:off x="2145302" y="1337228"/>
            <a:ext cx="7584949" cy="315726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42274" y="1519361"/>
            <a:ext cx="576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93301" y="1519361"/>
            <a:ext cx="648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542274" y="2470421"/>
            <a:ext cx="3252158" cy="1115211"/>
            <a:chOff x="8341744" y="3646952"/>
            <a:chExt cx="3252158" cy="111521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341744" y="3646952"/>
              <a:ext cx="3252158" cy="1115211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8387110" y="3703368"/>
              <a:ext cx="31614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Ctrl+F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: HASTATI.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검색</a:t>
              </a:r>
              <a:endPara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두 번째로 나오는 영역이 첫 번째 손상된 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BR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영역</a:t>
              </a:r>
              <a:endPara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2489381" y="4981838"/>
            <a:ext cx="732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디스크는 섹터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단위로 이동함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진수를 섹터 단위로 변환해야 함 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363086" y="5436526"/>
            <a:ext cx="402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0x100000 / 0x200 = 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363086" y="5942665"/>
            <a:ext cx="366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 단위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512 byte (=0x200)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328451" y="5381948"/>
            <a:ext cx="586597" cy="560717"/>
          </a:xfrm>
          <a:prstGeom prst="rightArrow">
            <a:avLst/>
          </a:prstGeom>
          <a:solidFill>
            <a:srgbClr val="FD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STEP2)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시작주소 확인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774901" y="4033565"/>
            <a:ext cx="251992" cy="249333"/>
            <a:chOff x="6550616" y="4602906"/>
            <a:chExt cx="251992" cy="249333"/>
          </a:xfrm>
        </p:grpSpPr>
        <p:sp>
          <p:nvSpPr>
            <p:cNvPr id="18" name="직사각형 17"/>
            <p:cNvSpPr/>
            <p:nvPr/>
          </p:nvSpPr>
          <p:spPr>
            <a:xfrm>
              <a:off x="6650968" y="4653836"/>
              <a:ext cx="95411" cy="19840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0616" y="4602906"/>
              <a:ext cx="251992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50" dirty="0" smtClean="0"/>
                <a:t>8</a:t>
              </a:r>
              <a:endParaRPr lang="ko-KR" altLang="en-US" sz="950" dirty="0"/>
            </a:p>
          </p:txBody>
        </p:sp>
      </p:grpSp>
    </p:spTree>
    <p:extLst>
      <p:ext uri="{BB962C8B-B14F-4D97-AF65-F5344CB8AC3E}">
        <p14:creationId xmlns:p14="http://schemas.microsoft.com/office/powerpoint/2010/main" val="9811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STEP2)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타입 확인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76526" y="3486005"/>
            <a:ext cx="6679617" cy="2753450"/>
            <a:chOff x="2601630" y="1121619"/>
            <a:chExt cx="6679617" cy="27534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27" r="40360"/>
            <a:stretch/>
          </p:blipFill>
          <p:spPr>
            <a:xfrm>
              <a:off x="2601630" y="1121619"/>
              <a:ext cx="6679617" cy="27534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066398" y="3494676"/>
              <a:ext cx="756000" cy="18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411799" y="1200150"/>
            <a:ext cx="5102470" cy="1484634"/>
            <a:chOff x="280410" y="4199526"/>
            <a:chExt cx="5102470" cy="148463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280410" y="4725738"/>
              <a:ext cx="3282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파티션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(BR) </a:t>
              </a:r>
              <a:r>
                <a:rPr lang="ko-KR" altLang="en-US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시작위치 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+ 6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4397029" y="4199526"/>
              <a:ext cx="985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FAT32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4405655" y="5222495"/>
              <a:ext cx="882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NTFS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3" name="직선 화살표 연결선 2"/>
            <p:cNvCxnSpPr>
              <a:stCxn id="13" idx="3"/>
              <a:endCxn id="11" idx="1"/>
            </p:cNvCxnSpPr>
            <p:nvPr/>
          </p:nvCxnSpPr>
          <p:spPr>
            <a:xfrm flipV="1">
              <a:off x="3562710" y="4430359"/>
              <a:ext cx="834319" cy="526212"/>
            </a:xfrm>
            <a:prstGeom prst="straightConnector1">
              <a:avLst/>
            </a:prstGeom>
            <a:ln w="28575">
              <a:solidFill>
                <a:srgbClr val="FD87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>
              <a:stCxn id="13" idx="3"/>
              <a:endCxn id="12" idx="1"/>
            </p:cNvCxnSpPr>
            <p:nvPr/>
          </p:nvCxnSpPr>
          <p:spPr>
            <a:xfrm>
              <a:off x="3562710" y="4956571"/>
              <a:ext cx="842945" cy="496757"/>
            </a:xfrm>
            <a:prstGeom prst="straightConnector1">
              <a:avLst/>
            </a:prstGeom>
            <a:ln w="28575">
              <a:solidFill>
                <a:srgbClr val="FD87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3672408" y="4262577"/>
              <a:ext cx="4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有</a:t>
              </a:r>
              <a:endPara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3672408" y="5170739"/>
              <a:ext cx="4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無</a:t>
              </a:r>
              <a:endPara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1496520" y="4220398"/>
              <a:ext cx="201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BR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백업파일</a:t>
              </a:r>
              <a:endPara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3818728" y="2875434"/>
            <a:ext cx="469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2048(</a:t>
            </a:r>
            <a:r>
              <a:rPr lang="ko-KR" altLang="en-US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첫번째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파티션 시작 위치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+ 6 = 2054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160589" y="4862730"/>
            <a:ext cx="3252158" cy="502900"/>
            <a:chOff x="8341744" y="3646953"/>
            <a:chExt cx="3252158" cy="50290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341744" y="3646953"/>
              <a:ext cx="3252158" cy="502900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8432476" y="3720180"/>
              <a:ext cx="316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Ctrl+S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: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입력한 섹터로 이동</a:t>
              </a:r>
              <a:endPara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9256143" y="3481870"/>
            <a:ext cx="88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NTFS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5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STEP2)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 </a:t>
            </a:r>
            <a:r>
              <a:rPr lang="ko-KR" altLang="en-US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총 섹터 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8" t="16505" r="41396"/>
          <a:stretch/>
        </p:blipFill>
        <p:spPr>
          <a:xfrm>
            <a:off x="788797" y="1312017"/>
            <a:ext cx="3994030" cy="45861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854518" y="2528342"/>
            <a:ext cx="733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총 섹터 개수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(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시작주소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– (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시작주소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933444" y="3738854"/>
            <a:ext cx="366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 단위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512 byte (=0x200)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5088585" y="3167515"/>
            <a:ext cx="586597" cy="560717"/>
          </a:xfrm>
          <a:prstGeom prst="rightArrow">
            <a:avLst/>
          </a:prstGeom>
          <a:solidFill>
            <a:srgbClr val="FD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950696" y="3221582"/>
            <a:ext cx="5841617" cy="462176"/>
            <a:chOff x="6174979" y="2747129"/>
            <a:chExt cx="5841617" cy="46217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74979" y="2747129"/>
              <a:ext cx="5841617" cy="462176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6174979" y="2747640"/>
              <a:ext cx="5841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(0x6500000 </a:t>
              </a:r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-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0x100000) / 0x200 = 0x32000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3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-99153" y="307687"/>
            <a:ext cx="982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STEP3)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파티션 복구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시작주소 확인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32543" r="40624"/>
          <a:stretch/>
        </p:blipFill>
        <p:spPr>
          <a:xfrm>
            <a:off x="3639314" y="1292572"/>
            <a:ext cx="3847382" cy="352120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39314" y="1396088"/>
            <a:ext cx="540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29161" y="1409066"/>
            <a:ext cx="432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918030" y="2068208"/>
            <a:ext cx="3252158" cy="1115211"/>
            <a:chOff x="8341744" y="3646952"/>
            <a:chExt cx="3252158" cy="11152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341744" y="3646952"/>
              <a:ext cx="3252158" cy="1115211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8387110" y="3703368"/>
              <a:ext cx="31614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Ctrl+F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: HASTATI.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검색</a:t>
              </a:r>
              <a:endPara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0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세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번째로 나오는 영역이 두 번째 손상된 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BR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영역</a:t>
              </a:r>
              <a:endPara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4173673" y="5589409"/>
            <a:ext cx="4150817" cy="462176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061686" y="4870189"/>
            <a:ext cx="410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파티션 시작주소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0x6500000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225063" y="5589919"/>
            <a:ext cx="409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0x6500000 / 0x200 = 0x32800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3190428" y="5535341"/>
            <a:ext cx="586597" cy="560717"/>
          </a:xfrm>
          <a:prstGeom prst="rightArrow">
            <a:avLst/>
          </a:prstGeom>
          <a:solidFill>
            <a:srgbClr val="FD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23367" y="4479079"/>
            <a:ext cx="792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94227" y="1981601"/>
            <a:ext cx="4514676" cy="4512332"/>
            <a:chOff x="894227" y="1981601"/>
            <a:chExt cx="4514676" cy="4512332"/>
          </a:xfrm>
        </p:grpSpPr>
        <p:sp>
          <p:nvSpPr>
            <p:cNvPr id="4" name="육각형 3"/>
            <p:cNvSpPr/>
            <p:nvPr/>
          </p:nvSpPr>
          <p:spPr>
            <a:xfrm>
              <a:off x="2317199" y="1981601"/>
              <a:ext cx="1681512" cy="1449579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육각형 14"/>
            <p:cNvSpPr/>
            <p:nvPr/>
          </p:nvSpPr>
          <p:spPr>
            <a:xfrm>
              <a:off x="894227" y="2749480"/>
              <a:ext cx="1681512" cy="1449579"/>
            </a:xfrm>
            <a:prstGeom prst="hexag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육각형 15"/>
            <p:cNvSpPr/>
            <p:nvPr/>
          </p:nvSpPr>
          <p:spPr>
            <a:xfrm>
              <a:off x="3727391" y="2759246"/>
              <a:ext cx="1681512" cy="1449579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육각형 16"/>
            <p:cNvSpPr/>
            <p:nvPr/>
          </p:nvSpPr>
          <p:spPr>
            <a:xfrm>
              <a:off x="2317199" y="5044354"/>
              <a:ext cx="1681512" cy="1449579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3727391" y="4278666"/>
              <a:ext cx="1681512" cy="1449579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육각형 22"/>
            <p:cNvSpPr/>
            <p:nvPr/>
          </p:nvSpPr>
          <p:spPr>
            <a:xfrm>
              <a:off x="909753" y="4325230"/>
              <a:ext cx="1681512" cy="1449579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정오각형 4"/>
            <p:cNvSpPr/>
            <p:nvPr/>
          </p:nvSpPr>
          <p:spPr>
            <a:xfrm>
              <a:off x="4051766" y="3012052"/>
              <a:ext cx="1010213" cy="956633"/>
            </a:xfrm>
            <a:prstGeom prst="ellipse">
              <a:avLst/>
            </a:prstGeom>
            <a:solidFill>
              <a:srgbClr val="EFE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89094" y="3270542"/>
              <a:ext cx="9156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네트워크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6165CBB5-0EC0-4EF5-8FF4-D5EDDA8250C0}"/>
                </a:ext>
              </a:extLst>
            </p:cNvPr>
            <p:cNvSpPr/>
            <p:nvPr/>
          </p:nvSpPr>
          <p:spPr>
            <a:xfrm>
              <a:off x="4060813" y="4471058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잘린 위쪽 모서리 2">
              <a:extLst>
                <a:ext uri="{FF2B5EF4-FFF2-40B4-BE49-F238E27FC236}">
                  <a16:creationId xmlns:a16="http://schemas.microsoft.com/office/drawing/2014/main" xmlns="" id="{F9944FA3-9E6D-4721-813D-CE833152C953}"/>
                </a:ext>
              </a:extLst>
            </p:cNvPr>
            <p:cNvSpPr/>
            <p:nvPr/>
          </p:nvSpPr>
          <p:spPr>
            <a:xfrm>
              <a:off x="3997998" y="282410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92829" y="4741301"/>
              <a:ext cx="7280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시스템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FE69FD78-D221-4C4C-A216-501AB3DD9C5C}"/>
                </a:ext>
              </a:extLst>
            </p:cNvPr>
            <p:cNvSpPr/>
            <p:nvPr/>
          </p:nvSpPr>
          <p:spPr>
            <a:xfrm>
              <a:off x="2663270" y="526198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사각형: 잘린 위쪽 모서리 23">
              <a:extLst>
                <a:ext uri="{FF2B5EF4-FFF2-40B4-BE49-F238E27FC236}">
                  <a16:creationId xmlns:a16="http://schemas.microsoft.com/office/drawing/2014/main" xmlns="" id="{295F7199-5A1B-4190-AEEC-E92EA15A9F15}"/>
                </a:ext>
              </a:extLst>
            </p:cNvPr>
            <p:cNvSpPr/>
            <p:nvPr/>
          </p:nvSpPr>
          <p:spPr>
            <a:xfrm>
              <a:off x="2623903" y="509142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9D18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사각형: 잘린 위쪽 모서리 20">
              <a:extLst>
                <a:ext uri="{FF2B5EF4-FFF2-40B4-BE49-F238E27FC236}">
                  <a16:creationId xmlns:a16="http://schemas.microsoft.com/office/drawing/2014/main" xmlns="" id="{23A87BA8-33C9-4FFE-B6B9-13E9ADFFE1AD}"/>
                </a:ext>
              </a:extLst>
            </p:cNvPr>
            <p:cNvSpPr/>
            <p:nvPr/>
          </p:nvSpPr>
          <p:spPr>
            <a:xfrm>
              <a:off x="4021446" y="4300491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4B1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13240" y="5549674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모바일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3FEC079-49E8-4A81-994B-6C93B95F9A7E}"/>
                </a:ext>
              </a:extLst>
            </p:cNvPr>
            <p:cNvSpPr/>
            <p:nvPr/>
          </p:nvSpPr>
          <p:spPr>
            <a:xfrm>
              <a:off x="1250543" y="4565328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잘린 위쪽 모서리 28">
              <a:extLst>
                <a:ext uri="{FF2B5EF4-FFF2-40B4-BE49-F238E27FC236}">
                  <a16:creationId xmlns:a16="http://schemas.microsoft.com/office/drawing/2014/main" xmlns="" id="{F3C24991-2EA4-41FB-8090-04072575F328}"/>
                </a:ext>
              </a:extLst>
            </p:cNvPr>
            <p:cNvSpPr/>
            <p:nvPr/>
          </p:nvSpPr>
          <p:spPr>
            <a:xfrm>
              <a:off x="1211176" y="4394761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9DC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7622" y="4862314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인터넷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C1F0BDB-B45A-47AA-A52C-AAA3B652341D}"/>
                </a:ext>
              </a:extLst>
            </p:cNvPr>
            <p:cNvSpPr/>
            <p:nvPr/>
          </p:nvSpPr>
          <p:spPr>
            <a:xfrm>
              <a:off x="1248008" y="306191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각형: 잘린 위쪽 모서리 30">
              <a:extLst>
                <a:ext uri="{FF2B5EF4-FFF2-40B4-BE49-F238E27FC236}">
                  <a16:creationId xmlns:a16="http://schemas.microsoft.com/office/drawing/2014/main" xmlns="" id="{B92E6C80-2A07-44E5-89CD-7B22D619F6BA}"/>
                </a:ext>
              </a:extLst>
            </p:cNvPr>
            <p:cNvSpPr/>
            <p:nvPr/>
          </p:nvSpPr>
          <p:spPr>
            <a:xfrm>
              <a:off x="1208641" y="289135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8497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B83293D6-8788-4DE1-BD93-B23ED236ADFB}"/>
                </a:ext>
              </a:extLst>
            </p:cNvPr>
            <p:cNvSpPr txBox="1"/>
            <p:nvPr/>
          </p:nvSpPr>
          <p:spPr>
            <a:xfrm>
              <a:off x="1395087" y="3358903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인터넷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FECB5C58-C8A2-4DA3-B3BF-065BA9028183}"/>
                </a:ext>
              </a:extLst>
            </p:cNvPr>
            <p:cNvSpPr/>
            <p:nvPr/>
          </p:nvSpPr>
          <p:spPr>
            <a:xfrm>
              <a:off x="2623903" y="225730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사각형: 잘린 위쪽 모서리 36">
              <a:extLst>
                <a:ext uri="{FF2B5EF4-FFF2-40B4-BE49-F238E27FC236}">
                  <a16:creationId xmlns:a16="http://schemas.microsoft.com/office/drawing/2014/main" xmlns="" id="{D76FC652-D5DE-42B8-B7AB-13133CD2FA0A}"/>
                </a:ext>
              </a:extLst>
            </p:cNvPr>
            <p:cNvSpPr/>
            <p:nvPr/>
          </p:nvSpPr>
          <p:spPr>
            <a:xfrm>
              <a:off x="2584536" y="208674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87523" y="2598962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디스크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899534" y="1980410"/>
            <a:ext cx="1811855" cy="380806"/>
            <a:chOff x="5920900" y="2032051"/>
            <a:chExt cx="1811855" cy="38080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920900" y="2032051"/>
              <a:ext cx="1811855" cy="3693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75DC563F-29D8-499E-ADDA-CBBDC8D7F748}"/>
                </a:ext>
              </a:extLst>
            </p:cNvPr>
            <p:cNvSpPr txBox="1"/>
            <p:nvPr/>
          </p:nvSpPr>
          <p:spPr>
            <a:xfrm>
              <a:off x="6078682" y="2043525"/>
              <a:ext cx="1591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디스크 </a:t>
              </a:r>
              <a:r>
                <a:rPr lang="ko-KR" altLang="en-US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920900" y="2032051"/>
              <a:ext cx="220128" cy="36933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840033" y="2469517"/>
            <a:ext cx="4997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물리적인 저장장치에서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증거를 수집하고 분석하는 </a:t>
            </a:r>
            <a:r>
              <a:rPr lang="ko-KR" altLang="en-US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분야</a:t>
            </a:r>
            <a:endParaRPr lang="en-US" altLang="ko-KR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840033" y="3526280"/>
            <a:ext cx="4914559" cy="1098619"/>
            <a:chOff x="5673777" y="3069077"/>
            <a:chExt cx="4914559" cy="1098619"/>
          </a:xfrm>
        </p:grpSpPr>
        <p:grpSp>
          <p:nvGrpSpPr>
            <p:cNvPr id="42" name="그룹 41"/>
            <p:cNvGrpSpPr/>
            <p:nvPr/>
          </p:nvGrpSpPr>
          <p:grpSpPr>
            <a:xfrm>
              <a:off x="5733278" y="3069077"/>
              <a:ext cx="1811855" cy="370415"/>
              <a:chOff x="5920900" y="2032051"/>
              <a:chExt cx="1811855" cy="370415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5920900" y="2032051"/>
                <a:ext cx="1811855" cy="36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75DC563F-29D8-499E-ADDA-CBBDC8D7F748}"/>
                  </a:ext>
                </a:extLst>
              </p:cNvPr>
              <p:cNvSpPr txBox="1"/>
              <p:nvPr/>
            </p:nvSpPr>
            <p:spPr>
              <a:xfrm>
                <a:off x="6078682" y="2033134"/>
                <a:ext cx="1591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시스템 </a:t>
                </a:r>
                <a:r>
                  <a:rPr lang="ko-KR" altLang="en-US" dirty="0" err="1" smtClean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포렌식</a:t>
                </a:r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5920900" y="2032051"/>
                <a:ext cx="220128" cy="369332"/>
              </a:xfrm>
              <a:prstGeom prst="roundRect">
                <a:avLst/>
              </a:prstGeom>
              <a:solidFill>
                <a:srgbClr val="F4B1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5673777" y="3521365"/>
              <a:ext cx="49145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컴퓨터의 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운영체제</a:t>
              </a:r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응용 프로그램</a:t>
              </a:r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프로세스를 분석하여 증거를 확보하는 </a:t>
              </a:r>
              <a:r>
                <a:rPr lang="ko-KR" altLang="en-US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분야</a:t>
              </a:r>
              <a:endPara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899533" y="5106150"/>
            <a:ext cx="1811855" cy="380806"/>
            <a:chOff x="5920900" y="2032051"/>
            <a:chExt cx="1811855" cy="380806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5920900" y="2032051"/>
              <a:ext cx="1811855" cy="3693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75DC563F-29D8-499E-ADDA-CBBDC8D7F748}"/>
                </a:ext>
              </a:extLst>
            </p:cNvPr>
            <p:cNvSpPr txBox="1"/>
            <p:nvPr/>
          </p:nvSpPr>
          <p:spPr>
            <a:xfrm>
              <a:off x="6078682" y="2043525"/>
              <a:ext cx="1591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모바일</a:t>
              </a:r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920900" y="2032051"/>
              <a:ext cx="220128" cy="369332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5840032" y="5641566"/>
            <a:ext cx="5111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휴대용 기기에서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필요한 정보를 입수하여 분석하는 </a:t>
            </a:r>
            <a:r>
              <a:rPr lang="ko-KR" altLang="en-US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분야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727391" y="916853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유형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258814" y="2093787"/>
            <a:ext cx="2200826" cy="311867"/>
          </a:xfrm>
          <a:prstGeom prst="rect">
            <a:avLst/>
          </a:prstGeom>
          <a:noFill/>
          <a:ln w="19050">
            <a:solidFill>
              <a:srgbClr val="FD878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249493" y="207788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하드디스크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DVD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022350" y="2792341"/>
            <a:ext cx="864000" cy="0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77" idx="1"/>
          </p:cNvCxnSpPr>
          <p:nvPr/>
        </p:nvCxnSpPr>
        <p:spPr>
          <a:xfrm flipV="1">
            <a:off x="7906184" y="2249721"/>
            <a:ext cx="352630" cy="271751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799181" y="5255202"/>
            <a:ext cx="2424254" cy="346427"/>
          </a:xfrm>
          <a:prstGeom prst="rect">
            <a:avLst/>
          </a:prstGeom>
          <a:noFill/>
          <a:ln w="19050">
            <a:solidFill>
              <a:srgbClr val="FD878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779469" y="5239301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휴대폰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메모리 카드 등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6148301" y="5952301"/>
            <a:ext cx="1226073" cy="0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endCxn id="81" idx="1"/>
          </p:cNvCxnSpPr>
          <p:nvPr/>
        </p:nvCxnSpPr>
        <p:spPr>
          <a:xfrm flipV="1">
            <a:off x="7446551" y="5428416"/>
            <a:ext cx="352630" cy="254472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845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STEP3)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타입 확인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411799" y="949990"/>
            <a:ext cx="5102470" cy="1484634"/>
            <a:chOff x="280410" y="4199526"/>
            <a:chExt cx="5102470" cy="1484634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280410" y="4725738"/>
              <a:ext cx="3282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파티션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(BR) </a:t>
              </a:r>
              <a:r>
                <a:rPr lang="ko-KR" altLang="en-US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시작위치 </a:t>
              </a:r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+ 6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4397029" y="4199526"/>
              <a:ext cx="985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FAT32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4405655" y="5222495"/>
              <a:ext cx="882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NTFS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42" name="직선 화살표 연결선 41"/>
            <p:cNvCxnSpPr>
              <a:stCxn id="39" idx="3"/>
              <a:endCxn id="40" idx="1"/>
            </p:cNvCxnSpPr>
            <p:nvPr/>
          </p:nvCxnSpPr>
          <p:spPr>
            <a:xfrm flipV="1">
              <a:off x="3562710" y="4430359"/>
              <a:ext cx="834319" cy="526212"/>
            </a:xfrm>
            <a:prstGeom prst="straightConnector1">
              <a:avLst/>
            </a:prstGeom>
            <a:ln w="28575">
              <a:solidFill>
                <a:srgbClr val="FD87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9" idx="3"/>
              <a:endCxn id="41" idx="1"/>
            </p:cNvCxnSpPr>
            <p:nvPr/>
          </p:nvCxnSpPr>
          <p:spPr>
            <a:xfrm>
              <a:off x="3562710" y="4956571"/>
              <a:ext cx="842945" cy="496757"/>
            </a:xfrm>
            <a:prstGeom prst="straightConnector1">
              <a:avLst/>
            </a:prstGeom>
            <a:ln w="28575">
              <a:solidFill>
                <a:srgbClr val="FD87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3672408" y="4262577"/>
              <a:ext cx="4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有</a:t>
              </a:r>
              <a:endPara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3672408" y="5170739"/>
              <a:ext cx="4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無</a:t>
              </a:r>
              <a:endPara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3534056" y="2497625"/>
            <a:ext cx="5204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206848(</a:t>
            </a:r>
            <a:r>
              <a:rPr lang="ko-KR" altLang="en-US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첫번째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파티션 시작 위치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+ 6 = 206854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8160589" y="3015256"/>
            <a:ext cx="88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NTFS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32543" r="41139"/>
          <a:stretch/>
        </p:blipFill>
        <p:spPr>
          <a:xfrm>
            <a:off x="4328227" y="3015256"/>
            <a:ext cx="3786996" cy="352120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392995" y="6199492"/>
            <a:ext cx="792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7416845" y="4524406"/>
            <a:ext cx="3252158" cy="502900"/>
            <a:chOff x="8341744" y="3646953"/>
            <a:chExt cx="3252158" cy="5029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8341744" y="3646953"/>
              <a:ext cx="3252158" cy="502900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8432476" y="3720180"/>
              <a:ext cx="316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Ctrl+S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: 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입력한 섹터로 이동</a:t>
              </a:r>
              <a:endPara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627909" y="1040051"/>
            <a:ext cx="201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백업파일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9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9243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STEP3)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 </a:t>
            </a:r>
            <a:r>
              <a:rPr lang="ko-KR" altLang="en-US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총 섹터 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t="12877" r="40966"/>
          <a:stretch/>
        </p:blipFill>
        <p:spPr>
          <a:xfrm>
            <a:off x="457201" y="1349593"/>
            <a:ext cx="3821502" cy="45477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756000" y="1349593"/>
            <a:ext cx="5391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마지막 파티션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첫 번째 파티션처럼 총 섹터 수를 구할 수 없음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9437" y="1895824"/>
            <a:ext cx="540000" cy="1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8886" y="3176675"/>
            <a:ext cx="4485736" cy="502900"/>
            <a:chOff x="5661109" y="2330937"/>
            <a:chExt cx="4485736" cy="50290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661109" y="2330937"/>
              <a:ext cx="4485736" cy="502900"/>
            </a:xfrm>
            <a:prstGeom prst="roundRect">
              <a:avLst/>
            </a:prstGeom>
            <a:solidFill>
              <a:srgbClr val="FD8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5661109" y="2407849"/>
              <a:ext cx="4485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BR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의 </a:t>
              </a:r>
              <a:r>
                <a:rPr lang="ko-KR" altLang="en-US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시그니처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기반으로 </a:t>
              </a:r>
              <a:r>
                <a:rPr lang="ko-KR" altLang="en-US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백업본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위치 찾기</a:t>
              </a:r>
              <a:endPara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963034" y="3821997"/>
            <a:ext cx="539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NTFS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시그니처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[EB 52 90 4E 54 46 53]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8158455" y="2291701"/>
            <a:ext cx="586597" cy="560717"/>
          </a:xfrm>
          <a:prstGeom prst="rightArrow">
            <a:avLst/>
          </a:prstGeom>
          <a:solidFill>
            <a:srgbClr val="FD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574186" y="4551999"/>
            <a:ext cx="7563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총 섹터 개수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(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해당 섹터 끝나는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주소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– (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시작주소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574186" y="5071915"/>
            <a:ext cx="586597" cy="560717"/>
          </a:xfrm>
          <a:prstGeom prst="rightArrow">
            <a:avLst/>
          </a:prstGeom>
          <a:solidFill>
            <a:srgbClr val="FD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41937" y="5120409"/>
            <a:ext cx="6657410" cy="462176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341936" y="5120920"/>
            <a:ext cx="6657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(0x9fff00000 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0x6500000) / 0x200 = 0x04fcd000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7201" y="1889617"/>
            <a:ext cx="2349848" cy="340700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97201" y="2708117"/>
            <a:ext cx="4320766" cy="561154"/>
            <a:chOff x="8341744" y="3646953"/>
            <a:chExt cx="4320766" cy="56115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341744" y="3646953"/>
              <a:ext cx="4320766" cy="561154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536D72A-4D71-402E-BB2C-B49410B154E0}"/>
                </a:ext>
              </a:extLst>
            </p:cNvPr>
            <p:cNvSpPr txBox="1"/>
            <p:nvPr/>
          </p:nvSpPr>
          <p:spPr>
            <a:xfrm>
              <a:off x="8387110" y="3703368"/>
              <a:ext cx="4204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Ctrl+F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: NTFS BR </a:t>
              </a:r>
              <a:r>
                <a:rPr lang="ko-KR" altLang="en-US" sz="2000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시그니처</a:t>
              </a:r>
              <a:r>
                <a:rPr lang="ko-KR" altLang="en-US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검색 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(Hex)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2785268" y="5497226"/>
            <a:ext cx="155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백업 정보</a:t>
            </a:r>
            <a:endParaRPr lang="ko-KR" altLang="en-US" sz="2000" dirty="0"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복구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920754"/>
              </p:ext>
            </p:extLst>
          </p:nvPr>
        </p:nvGraphicFramePr>
        <p:xfrm>
          <a:off x="436113" y="1730788"/>
          <a:ext cx="552474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2370"/>
                <a:gridCol w="276237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오프셋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부팅정보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시작주소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00 00 00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파티션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CHS </a:t>
                      </a:r>
                      <a:r>
                        <a:rPr lang="ko-KR" altLang="en-US" dirty="0" smtClean="0"/>
                        <a:t>마지막 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00 00 00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 </a:t>
                      </a:r>
                      <a:r>
                        <a:rPr lang="ko-KR" altLang="en-US" dirty="0" smtClean="0"/>
                        <a:t>시작 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00 80 00 00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총 섹터 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00 20 03</a:t>
                      </a:r>
                      <a:r>
                        <a:rPr lang="en-US" altLang="ko-KR" baseline="0" dirty="0" smtClean="0"/>
                        <a:t> 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1740751" y="4402986"/>
            <a:ext cx="291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테이블정보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06552"/>
              </p:ext>
            </p:extLst>
          </p:nvPr>
        </p:nvGraphicFramePr>
        <p:xfrm>
          <a:off x="6310702" y="1730788"/>
          <a:ext cx="552474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2370"/>
                <a:gridCol w="276237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오프셋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부팅정보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시작주소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00 00 00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파티션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CHS </a:t>
                      </a:r>
                      <a:r>
                        <a:rPr lang="ko-KR" altLang="en-US" dirty="0" smtClean="0"/>
                        <a:t>마지막 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00 00 00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 </a:t>
                      </a:r>
                      <a:r>
                        <a:rPr lang="ko-KR" altLang="en-US" dirty="0" smtClean="0"/>
                        <a:t>시작 주소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00 28 03 00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총 섹터 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 D0 FC</a:t>
                      </a:r>
                      <a:r>
                        <a:rPr lang="en-US" altLang="ko-KR" baseline="0" dirty="0" smtClean="0"/>
                        <a:t> 04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7615340" y="4402986"/>
            <a:ext cx="291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파티션 테이블정보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 r="44473"/>
          <a:stretch/>
        </p:blipFill>
        <p:spPr>
          <a:xfrm>
            <a:off x="3285541" y="1344148"/>
            <a:ext cx="5585067" cy="4254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3440238" y="5742243"/>
            <a:ext cx="566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MBR_446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파일의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10,368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섹터의 파티션 테이블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수정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17037" y="4584618"/>
            <a:ext cx="3390860" cy="431999"/>
            <a:chOff x="4117037" y="4584618"/>
            <a:chExt cx="3390860" cy="431999"/>
          </a:xfrm>
        </p:grpSpPr>
        <p:sp>
          <p:nvSpPr>
            <p:cNvPr id="7" name="직사각형 6"/>
            <p:cNvSpPr/>
            <p:nvPr/>
          </p:nvSpPr>
          <p:spPr>
            <a:xfrm>
              <a:off x="7075897" y="4584618"/>
              <a:ext cx="432000" cy="144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117037" y="4728617"/>
              <a:ext cx="3390860" cy="28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093149" y="4728617"/>
              <a:ext cx="396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7047782" y="4737243"/>
              <a:ext cx="97126" cy="14400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복구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0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3671058" y="5904302"/>
            <a:ext cx="566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검색하여 나온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10,368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MBR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881" r="33041"/>
          <a:stretch/>
        </p:blipFill>
        <p:spPr>
          <a:xfrm>
            <a:off x="961795" y="1058939"/>
            <a:ext cx="6735145" cy="46788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19353" r="45461"/>
          <a:stretch/>
        </p:blipFill>
        <p:spPr>
          <a:xfrm>
            <a:off x="6776495" y="1559346"/>
            <a:ext cx="4818831" cy="367807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66119" y="1694881"/>
            <a:ext cx="3036163" cy="340700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7625303" y="5287566"/>
            <a:ext cx="38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복사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Ctrl+C</a:t>
            </a:r>
            <a:r>
              <a:rPr lang="en-US" altLang="ko-KR" sz="2000" dirty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</a:t>
            </a:r>
            <a:r>
              <a:rPr lang="ko-KR" altLang="en-US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붙여넣기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Ctrl+B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9216686">
            <a:off x="5706966" y="1754659"/>
            <a:ext cx="1236001" cy="5607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56940" y="1083272"/>
            <a:ext cx="540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영역 복구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1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영역 복구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146933" y="6016132"/>
            <a:ext cx="6370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백업본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206,847 (206,848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바로 전 섹터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368" t="32617" r="40779" b="3167"/>
          <a:stretch/>
        </p:blipFill>
        <p:spPr>
          <a:xfrm>
            <a:off x="560717" y="1431981"/>
            <a:ext cx="4615132" cy="40630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60211" y="1698138"/>
            <a:ext cx="2876952" cy="346908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5815" y="5306819"/>
            <a:ext cx="936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0" r="34278"/>
          <a:stretch/>
        </p:blipFill>
        <p:spPr>
          <a:xfrm>
            <a:off x="5658564" y="1067004"/>
            <a:ext cx="6166110" cy="43725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1572675" y="1027930"/>
            <a:ext cx="38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복사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Ctrl+C</a:t>
            </a:r>
            <a:r>
              <a:rPr lang="en-US" altLang="ko-KR" sz="2000" dirty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</a:t>
            </a:r>
            <a:r>
              <a:rPr lang="ko-KR" altLang="en-US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붙여넣기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Ctrl+B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20857987">
            <a:off x="4918513" y="1948424"/>
            <a:ext cx="1236001" cy="5607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470148" y="1092882"/>
            <a:ext cx="360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813154" y="5500341"/>
            <a:ext cx="601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검색하여 나온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10,496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번째 파티션 영역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4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4" grpId="0" animBg="1"/>
      <p:bldP spid="25" grpId="0" animBg="1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r="34182" b="13956"/>
          <a:stretch/>
        </p:blipFill>
        <p:spPr>
          <a:xfrm>
            <a:off x="5209911" y="1268778"/>
            <a:ext cx="6620237" cy="39608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27" t="32344" r="41557" b="3713"/>
          <a:stretch/>
        </p:blipFill>
        <p:spPr>
          <a:xfrm>
            <a:off x="517582" y="1501836"/>
            <a:ext cx="4537494" cy="40457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280409" y="281397"/>
            <a:ext cx="12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</a:t>
            </a:r>
            <a:r>
              <a:rPr lang="en-US" altLang="ko-KR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파티션 영역 복구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05726" y="5979322"/>
            <a:ext cx="6370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 </a:t>
            </a:r>
            <a:r>
              <a:rPr lang="ko-KR" altLang="en-US" sz="20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백업본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83884031 (0x9fff0000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포함한 섹터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60211" y="1782648"/>
            <a:ext cx="2876952" cy="3469081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37958" y="5391329"/>
            <a:ext cx="1044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1536012" y="1101726"/>
            <a:ext cx="38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복사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Ctrl+C</a:t>
            </a:r>
            <a:r>
              <a:rPr lang="en-US" altLang="ko-KR" sz="2000" dirty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</a:t>
            </a:r>
            <a:r>
              <a:rPr lang="ko-KR" altLang="en-US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붙여넣기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Ctrl+B</a:t>
            </a:r>
            <a:r>
              <a:rPr lang="en-US" altLang="ko-KR" sz="2000" dirty="0" smtClean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20857987">
            <a:off x="4918513" y="2144369"/>
            <a:ext cx="1236001" cy="5607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70148" y="1288827"/>
            <a:ext cx="360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5638628" y="5295304"/>
            <a:ext cx="601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검색하여 나온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15,616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섹터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 번째 파티션 영역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7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4" grpId="0" animBg="1"/>
      <p:bldP spid="25" grpId="0" animBg="1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314915" y="307687"/>
            <a:ext cx="574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STEP4)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복구 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④ 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GUID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1"/>
          <a:stretch/>
        </p:blipFill>
        <p:spPr>
          <a:xfrm>
            <a:off x="543498" y="1096245"/>
            <a:ext cx="7901762" cy="5230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t="19392" r="45159" b="46215"/>
          <a:stretch/>
        </p:blipFill>
        <p:spPr>
          <a:xfrm>
            <a:off x="6267635" y="4039515"/>
            <a:ext cx="5433432" cy="178566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233630">
            <a:off x="6104512" y="3854270"/>
            <a:ext cx="1236001" cy="5607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52470" y="440356"/>
            <a:ext cx="5131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(Globally Unique Identifier,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고유의 하드디스크 값</a:t>
            </a:r>
            <a:r>
              <a:rPr lang="en-US" altLang="ko-KR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9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C6F950-D435-43C3-9FE1-BF0E650FB93E}"/>
              </a:ext>
            </a:extLst>
          </p:cNvPr>
          <p:cNvSpPr txBox="1"/>
          <p:nvPr/>
        </p:nvSpPr>
        <p:spPr>
          <a:xfrm>
            <a:off x="314915" y="307687"/>
            <a:ext cx="574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  <a:r>
              <a:rPr lang="en-US" altLang="ko-KR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실습 결과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4399" b="45705"/>
          <a:stretch/>
        </p:blipFill>
        <p:spPr>
          <a:xfrm>
            <a:off x="350949" y="1980126"/>
            <a:ext cx="4849961" cy="29967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206" b="40685"/>
          <a:stretch/>
        </p:blipFill>
        <p:spPr>
          <a:xfrm>
            <a:off x="7259894" y="1980126"/>
            <a:ext cx="4377057" cy="300793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937103" y="3198160"/>
            <a:ext cx="586597" cy="5607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487800" y="5175795"/>
            <a:ext cx="478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정보가 손상되었음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부팅되지 않음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36D72A-4D71-402E-BB2C-B49410B154E0}"/>
              </a:ext>
            </a:extLst>
          </p:cNvPr>
          <p:cNvSpPr txBox="1"/>
          <p:nvPr/>
        </p:nvSpPr>
        <p:spPr>
          <a:xfrm>
            <a:off x="7638932" y="5175795"/>
            <a:ext cx="399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파티션 정보가 복구되었음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부팅됨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0645" y="3028227"/>
            <a:ext cx="1764000" cy="14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A6DAA44-F3DA-4B33-BDEB-12BB807F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616" y="3429000"/>
            <a:ext cx="3505788" cy="2742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22956E6-E6C8-43F2-916A-5372251C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21" y="1086974"/>
            <a:ext cx="3505788" cy="2742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DE7201-FA01-4C08-A4E8-1BC64F02E0AE}"/>
              </a:ext>
            </a:extLst>
          </p:cNvPr>
          <p:cNvSpPr/>
          <p:nvPr/>
        </p:nvSpPr>
        <p:spPr>
          <a:xfrm>
            <a:off x="0" y="-13468"/>
            <a:ext cx="12192000" cy="687146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920404" y="2708038"/>
            <a:ext cx="43870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357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860227" y="2312349"/>
            <a:ext cx="5206092" cy="1140183"/>
            <a:chOff x="5673778" y="3069077"/>
            <a:chExt cx="5206092" cy="1140183"/>
          </a:xfrm>
        </p:grpSpPr>
        <p:grpSp>
          <p:nvGrpSpPr>
            <p:cNvPr id="63" name="그룹 62"/>
            <p:cNvGrpSpPr/>
            <p:nvPr/>
          </p:nvGrpSpPr>
          <p:grpSpPr>
            <a:xfrm>
              <a:off x="5733278" y="3069077"/>
              <a:ext cx="1811855" cy="380806"/>
              <a:chOff x="5920900" y="2032051"/>
              <a:chExt cx="1811855" cy="380806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5920900" y="2032051"/>
                <a:ext cx="1811855" cy="36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75DC563F-29D8-499E-ADDA-CBBDC8D7F748}"/>
                  </a:ext>
                </a:extLst>
              </p:cNvPr>
              <p:cNvSpPr txBox="1"/>
              <p:nvPr/>
            </p:nvSpPr>
            <p:spPr>
              <a:xfrm>
                <a:off x="6078682" y="2043525"/>
                <a:ext cx="1591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인터넷 </a:t>
                </a:r>
                <a:r>
                  <a:rPr lang="ko-KR" altLang="en-US" dirty="0" err="1" smtClean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포렌식</a:t>
                </a:r>
                <a:endPara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5920900" y="2032051"/>
                <a:ext cx="220128" cy="369332"/>
              </a:xfrm>
              <a:prstGeom prst="roundRect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5673778" y="3562929"/>
              <a:ext cx="52060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인터넷 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응용 </a:t>
              </a:r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프로토콜을 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사용하는 분야에서 증거를 수집하는 </a:t>
              </a:r>
              <a:r>
                <a:rPr lang="ko-KR" altLang="en-US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분야</a:t>
              </a:r>
              <a:endParaRPr lang="en-US" altLang="ko-KR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958445" y="4194745"/>
            <a:ext cx="2224107" cy="370415"/>
            <a:chOff x="5920900" y="2032051"/>
            <a:chExt cx="2320265" cy="370415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5920900" y="2032051"/>
              <a:ext cx="2320265" cy="3693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75DC563F-29D8-499E-ADDA-CBBDC8D7F748}"/>
                </a:ext>
              </a:extLst>
            </p:cNvPr>
            <p:cNvSpPr txBox="1"/>
            <p:nvPr/>
          </p:nvSpPr>
          <p:spPr>
            <a:xfrm>
              <a:off x="6078682" y="2033134"/>
              <a:ext cx="2162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데이터베이스 </a:t>
              </a:r>
              <a:r>
                <a:rPr lang="ko-KR" altLang="en-US" dirty="0" err="1" smtClean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5920900" y="2032051"/>
              <a:ext cx="220128" cy="369332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898945" y="4688597"/>
            <a:ext cx="52401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데이터베이스에서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데이터를 추출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분석하여 증거를 획득하는 </a:t>
            </a:r>
            <a:r>
              <a:rPr lang="ko-KR" altLang="en-US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분야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기업의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횡령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탈세 등을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수사할 때 필수적인 </a:t>
            </a:r>
            <a:r>
              <a:rPr lang="ko-KR" altLang="en-US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과정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579039" y="2378515"/>
            <a:ext cx="1727882" cy="346427"/>
          </a:xfrm>
          <a:prstGeom prst="rect">
            <a:avLst/>
          </a:prstGeom>
          <a:noFill/>
          <a:ln w="19050">
            <a:solidFill>
              <a:srgbClr val="FD878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559327" y="2362614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(WWW, FTP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231963" y="3127569"/>
            <a:ext cx="1980000" cy="0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56" idx="1"/>
          </p:cNvCxnSpPr>
          <p:nvPr/>
        </p:nvCxnSpPr>
        <p:spPr>
          <a:xfrm flipV="1">
            <a:off x="8226409" y="2551729"/>
            <a:ext cx="352630" cy="254472"/>
          </a:xfrm>
          <a:prstGeom prst="line">
            <a:avLst/>
          </a:prstGeom>
          <a:ln w="19050">
            <a:solidFill>
              <a:srgbClr val="FD878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727391" y="916853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유형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894227" y="1981601"/>
            <a:ext cx="4514676" cy="4512332"/>
            <a:chOff x="894227" y="1981601"/>
            <a:chExt cx="4514676" cy="4512332"/>
          </a:xfrm>
        </p:grpSpPr>
        <p:sp>
          <p:nvSpPr>
            <p:cNvPr id="46" name="육각형 45"/>
            <p:cNvSpPr/>
            <p:nvPr/>
          </p:nvSpPr>
          <p:spPr>
            <a:xfrm>
              <a:off x="2317199" y="1981601"/>
              <a:ext cx="1681512" cy="1449579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육각형 46"/>
            <p:cNvSpPr/>
            <p:nvPr/>
          </p:nvSpPr>
          <p:spPr>
            <a:xfrm>
              <a:off x="894227" y="2749480"/>
              <a:ext cx="1681512" cy="1449579"/>
            </a:xfrm>
            <a:prstGeom prst="hexag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육각형 47"/>
            <p:cNvSpPr/>
            <p:nvPr/>
          </p:nvSpPr>
          <p:spPr>
            <a:xfrm>
              <a:off x="3727391" y="2759246"/>
              <a:ext cx="1681512" cy="1449579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육각형 48"/>
            <p:cNvSpPr/>
            <p:nvPr/>
          </p:nvSpPr>
          <p:spPr>
            <a:xfrm>
              <a:off x="2317199" y="5044354"/>
              <a:ext cx="1681512" cy="1449579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육각형 49"/>
            <p:cNvSpPr/>
            <p:nvPr/>
          </p:nvSpPr>
          <p:spPr>
            <a:xfrm>
              <a:off x="3727391" y="4278666"/>
              <a:ext cx="1681512" cy="1449579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>
              <a:off x="909753" y="4325230"/>
              <a:ext cx="1681512" cy="1449579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정오각형 4"/>
            <p:cNvSpPr/>
            <p:nvPr/>
          </p:nvSpPr>
          <p:spPr>
            <a:xfrm>
              <a:off x="4051766" y="3012052"/>
              <a:ext cx="1010213" cy="956633"/>
            </a:xfrm>
            <a:prstGeom prst="ellipse">
              <a:avLst/>
            </a:prstGeom>
            <a:solidFill>
              <a:srgbClr val="EFE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89094" y="3270542"/>
              <a:ext cx="9156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네트워크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165CBB5-0EC0-4EF5-8FF4-D5EDDA8250C0}"/>
                </a:ext>
              </a:extLst>
            </p:cNvPr>
            <p:cNvSpPr/>
            <p:nvPr/>
          </p:nvSpPr>
          <p:spPr>
            <a:xfrm>
              <a:off x="4060813" y="4471058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사각형: 잘린 위쪽 모서리 2">
              <a:extLst>
                <a:ext uri="{FF2B5EF4-FFF2-40B4-BE49-F238E27FC236}">
                  <a16:creationId xmlns:a16="http://schemas.microsoft.com/office/drawing/2014/main" xmlns="" id="{F9944FA3-9E6D-4721-813D-CE833152C953}"/>
                </a:ext>
              </a:extLst>
            </p:cNvPr>
            <p:cNvSpPr/>
            <p:nvPr/>
          </p:nvSpPr>
          <p:spPr>
            <a:xfrm>
              <a:off x="3997998" y="282410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92829" y="4741301"/>
              <a:ext cx="7280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시스템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FE69FD78-D221-4C4C-A216-501AB3DD9C5C}"/>
                </a:ext>
              </a:extLst>
            </p:cNvPr>
            <p:cNvSpPr/>
            <p:nvPr/>
          </p:nvSpPr>
          <p:spPr>
            <a:xfrm>
              <a:off x="2663270" y="526198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잘린 위쪽 모서리 23">
              <a:extLst>
                <a:ext uri="{FF2B5EF4-FFF2-40B4-BE49-F238E27FC236}">
                  <a16:creationId xmlns:a16="http://schemas.microsoft.com/office/drawing/2014/main" xmlns="" id="{295F7199-5A1B-4190-AEEC-E92EA15A9F15}"/>
                </a:ext>
              </a:extLst>
            </p:cNvPr>
            <p:cNvSpPr/>
            <p:nvPr/>
          </p:nvSpPr>
          <p:spPr>
            <a:xfrm>
              <a:off x="2623903" y="509142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9D18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사각형: 잘린 위쪽 모서리 20">
              <a:extLst>
                <a:ext uri="{FF2B5EF4-FFF2-40B4-BE49-F238E27FC236}">
                  <a16:creationId xmlns:a16="http://schemas.microsoft.com/office/drawing/2014/main" xmlns="" id="{23A87BA8-33C9-4FFE-B6B9-13E9ADFFE1AD}"/>
                </a:ext>
              </a:extLst>
            </p:cNvPr>
            <p:cNvSpPr/>
            <p:nvPr/>
          </p:nvSpPr>
          <p:spPr>
            <a:xfrm>
              <a:off x="4021446" y="4300491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4B1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13240" y="5549674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모바일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23FEC079-49E8-4A81-994B-6C93B95F9A7E}"/>
                </a:ext>
              </a:extLst>
            </p:cNvPr>
            <p:cNvSpPr/>
            <p:nvPr/>
          </p:nvSpPr>
          <p:spPr>
            <a:xfrm>
              <a:off x="1250543" y="4565328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사각형: 잘린 위쪽 모서리 28">
              <a:extLst>
                <a:ext uri="{FF2B5EF4-FFF2-40B4-BE49-F238E27FC236}">
                  <a16:creationId xmlns:a16="http://schemas.microsoft.com/office/drawing/2014/main" xmlns="" id="{F3C24991-2EA4-41FB-8090-04072575F328}"/>
                </a:ext>
              </a:extLst>
            </p:cNvPr>
            <p:cNvSpPr/>
            <p:nvPr/>
          </p:nvSpPr>
          <p:spPr>
            <a:xfrm>
              <a:off x="1211176" y="4394761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9DC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97622" y="4862314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인터넷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4C1F0BDB-B45A-47AA-A52C-AAA3B652341D}"/>
                </a:ext>
              </a:extLst>
            </p:cNvPr>
            <p:cNvSpPr/>
            <p:nvPr/>
          </p:nvSpPr>
          <p:spPr>
            <a:xfrm>
              <a:off x="1248008" y="306191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사각형: 잘린 위쪽 모서리 30">
              <a:extLst>
                <a:ext uri="{FF2B5EF4-FFF2-40B4-BE49-F238E27FC236}">
                  <a16:creationId xmlns:a16="http://schemas.microsoft.com/office/drawing/2014/main" xmlns="" id="{B92E6C80-2A07-44E5-89CD-7B22D619F6BA}"/>
                </a:ext>
              </a:extLst>
            </p:cNvPr>
            <p:cNvSpPr/>
            <p:nvPr/>
          </p:nvSpPr>
          <p:spPr>
            <a:xfrm>
              <a:off x="1208641" y="289135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8497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B83293D6-8788-4DE1-BD93-B23ED236ADFB}"/>
                </a:ext>
              </a:extLst>
            </p:cNvPr>
            <p:cNvSpPr txBox="1"/>
            <p:nvPr/>
          </p:nvSpPr>
          <p:spPr>
            <a:xfrm>
              <a:off x="1395087" y="3358903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인터넷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FECB5C58-C8A2-4DA3-B3BF-065BA9028183}"/>
                </a:ext>
              </a:extLst>
            </p:cNvPr>
            <p:cNvSpPr/>
            <p:nvPr/>
          </p:nvSpPr>
          <p:spPr>
            <a:xfrm>
              <a:off x="2623903" y="2257307"/>
              <a:ext cx="1045743" cy="984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사각형: 잘린 위쪽 모서리 36">
              <a:extLst>
                <a:ext uri="{FF2B5EF4-FFF2-40B4-BE49-F238E27FC236}">
                  <a16:creationId xmlns:a16="http://schemas.microsoft.com/office/drawing/2014/main" xmlns="" id="{D76FC652-D5DE-42B8-B7AB-13133CD2FA0A}"/>
                </a:ext>
              </a:extLst>
            </p:cNvPr>
            <p:cNvSpPr/>
            <p:nvPr/>
          </p:nvSpPr>
          <p:spPr>
            <a:xfrm>
              <a:off x="2584536" y="2086740"/>
              <a:ext cx="1108558" cy="47358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787523" y="2598962"/>
              <a:ext cx="728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디스크</a:t>
              </a:r>
              <a:endPara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ko-KR" altLang="en-US" sz="1600" dirty="0">
                <a:solidFill>
                  <a:prstClr val="black"/>
                </a:solidFill>
                <a:latin typeface="서울남산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6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4866640" y="2722881"/>
            <a:ext cx="699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E7E6E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 </a:t>
            </a:r>
            <a:r>
              <a:rPr lang="ko-KR" altLang="en-US" sz="6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</a:t>
            </a:r>
            <a:r>
              <a:rPr lang="ko-KR" altLang="en-US" sz="66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endParaRPr lang="ko-KR" altLang="en-US" sz="6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5035328" y="3841037"/>
            <a:ext cx="6624000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584577" y="914401"/>
            <a:ext cx="438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</a:t>
            </a:r>
            <a:r>
              <a:rPr lang="ko-KR" alt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포렌식이란</a:t>
            </a:r>
            <a:r>
              <a:rPr lang="en-US" altLang="ko-KR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064289" y="157588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DC563F-29D8-499E-ADDA-CBBDC8D7F748}"/>
              </a:ext>
            </a:extLst>
          </p:cNvPr>
          <p:cNvSpPr txBox="1"/>
          <p:nvPr/>
        </p:nvSpPr>
        <p:spPr>
          <a:xfrm>
            <a:off x="1966608" y="1984440"/>
            <a:ext cx="8466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정보와 전송 데이터를 수집하여</a:t>
            </a:r>
            <a:endParaRPr lang="en-US" altLang="ko-KR" sz="28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필요한 증거를 추출하고 분석하는 </a:t>
            </a:r>
            <a:r>
              <a:rPr lang="ko-KR" altLang="en-US" sz="28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sz="28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분야</a:t>
            </a:r>
            <a:endParaRPr lang="ko-KR" alt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B6B926D-3198-4899-B81E-FDC5A0706F05}"/>
              </a:ext>
            </a:extLst>
          </p:cNvPr>
          <p:cNvCxnSpPr>
            <a:cxnSpLocks/>
          </p:cNvCxnSpPr>
          <p:nvPr/>
        </p:nvCxnSpPr>
        <p:spPr>
          <a:xfrm>
            <a:off x="1657820" y="3235806"/>
            <a:ext cx="8526162" cy="0"/>
          </a:xfrm>
          <a:prstGeom prst="line">
            <a:avLst/>
          </a:prstGeom>
          <a:ln w="53975">
            <a:solidFill>
              <a:srgbClr val="FD878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776E01-46DE-4C9B-B2F5-75ED3FD91F96}"/>
              </a:ext>
            </a:extLst>
          </p:cNvPr>
          <p:cNvSpPr txBox="1"/>
          <p:nvPr/>
        </p:nvSpPr>
        <p:spPr>
          <a:xfrm>
            <a:off x="3628015" y="3703369"/>
            <a:ext cx="65559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데이터 자료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법적 증거력을 높여줌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문제 해결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공격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위협 감지에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활용됨</a:t>
            </a:r>
            <a:endParaRPr lang="en-US" altLang="ko-KR" sz="20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와이어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샤크</a:t>
            </a:r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(Wireshark)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라는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오픈툴을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많이 사용함</a:t>
            </a:r>
            <a:endParaRPr lang="en-US" altLang="ko-KR" sz="20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68731" y="3989273"/>
            <a:ext cx="1811197" cy="1720594"/>
            <a:chOff x="1253092" y="3958101"/>
            <a:chExt cx="1811197" cy="1720594"/>
          </a:xfrm>
        </p:grpSpPr>
        <p:sp>
          <p:nvSpPr>
            <p:cNvPr id="16" name="사각형: 둥근 모서리 12">
              <a:extLst>
                <a:ext uri="{FF2B5EF4-FFF2-40B4-BE49-F238E27FC236}">
                  <a16:creationId xmlns:a16="http://schemas.microsoft.com/office/drawing/2014/main" xmlns="" id="{093FC69C-2711-4DAF-A173-2F4A30937DAA}"/>
                </a:ext>
              </a:extLst>
            </p:cNvPr>
            <p:cNvSpPr/>
            <p:nvPr/>
          </p:nvSpPr>
          <p:spPr>
            <a:xfrm>
              <a:off x="1253092" y="3958101"/>
              <a:ext cx="1804138" cy="17205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274333" y="4310566"/>
              <a:ext cx="17899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네트워크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2000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포렌식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특징</a:t>
              </a:r>
              <a:endParaRPr lang="ko-KR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4809869"/>
            <a:ext cx="1638442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0184293-8B82-4FF3-91E1-0F7AC807A416}"/>
              </a:ext>
            </a:extLst>
          </p:cNvPr>
          <p:cNvSpPr/>
          <p:nvPr/>
        </p:nvSpPr>
        <p:spPr>
          <a:xfrm>
            <a:off x="0" y="0"/>
            <a:ext cx="45719" cy="120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776E01-46DE-4C9B-B2F5-75ED3FD91F96}"/>
              </a:ext>
            </a:extLst>
          </p:cNvPr>
          <p:cNvSpPr txBox="1"/>
          <p:nvPr/>
        </p:nvSpPr>
        <p:spPr>
          <a:xfrm>
            <a:off x="2931574" y="3118501"/>
            <a:ext cx="75794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 수집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사건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주변 환경에 대한 정보 수집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 수집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 출처의 우선순위 결정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및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 수집 계획 세움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 수집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계획을 바탕으로 증거 수집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수집한 증거를 분석</a:t>
            </a:r>
            <a:endParaRPr lang="ko-KR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보고서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분석에 대한 결과를 문서화함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비전문가도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이해할 수 있는 내용으로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작성해야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함</a:t>
            </a:r>
            <a:endParaRPr lang="en-US" altLang="ko-KR" sz="20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수사 지원 및 보안 </a:t>
            </a:r>
            <a:r>
              <a:rPr lang="en-US" altLang="ko-KR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보고서 결과를 바탕으로 취약점 보안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0FE27B-7980-4B02-AE3C-60234509CA78}"/>
              </a:ext>
            </a:extLst>
          </p:cNvPr>
          <p:cNvSpPr txBox="1"/>
          <p:nvPr/>
        </p:nvSpPr>
        <p:spPr>
          <a:xfrm>
            <a:off x="3143849" y="1082773"/>
            <a:ext cx="572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</a:t>
            </a:r>
            <a:r>
              <a:rPr lang="ko-KR" altLang="en-US" sz="32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포렌식</a:t>
            </a:r>
            <a:r>
              <a:rPr lang="ko-KR" alt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조사 방법론</a:t>
            </a:r>
            <a:endParaRPr lang="ko-KR" alt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158191B3-6529-49ED-9138-8D8F38C879C3}"/>
              </a:ext>
            </a:extLst>
          </p:cNvPr>
          <p:cNvCxnSpPr/>
          <p:nvPr/>
        </p:nvCxnSpPr>
        <p:spPr>
          <a:xfrm>
            <a:off x="3365628" y="1783701"/>
            <a:ext cx="5282119" cy="0"/>
          </a:xfrm>
          <a:prstGeom prst="line">
            <a:avLst/>
          </a:prstGeom>
          <a:ln w="53975">
            <a:solidFill>
              <a:srgbClr val="FD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208314" y="2237014"/>
            <a:ext cx="9258300" cy="65314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08314" y="2363530"/>
            <a:ext cx="1789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 수집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03293" y="2363530"/>
            <a:ext cx="1789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 수집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14691" y="2363530"/>
            <a:ext cx="1789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69863" y="2367691"/>
            <a:ext cx="1789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보고서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83003" y="2359369"/>
            <a:ext cx="1789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증거 수집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33656" y="2375698"/>
            <a:ext cx="2064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수사 지원 </a:t>
            </a:r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보안</a:t>
            </a:r>
            <a:endParaRPr lang="ko-KR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46294" y="2383972"/>
            <a:ext cx="26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110106" y="2373833"/>
            <a:ext cx="26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577273" y="2385174"/>
            <a:ext cx="26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514979" y="2401503"/>
            <a:ext cx="26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748914" y="2385174"/>
            <a:ext cx="260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9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1972</Words>
  <Application>Microsoft Office PowerPoint</Application>
  <PresentationFormat>와이드스크린</PresentationFormat>
  <Paragraphs>377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Wingdings</vt:lpstr>
      <vt:lpstr>Arial</vt:lpstr>
      <vt:lpstr>맑은 고딕</vt:lpstr>
      <vt:lpstr>서울남산체</vt:lpstr>
      <vt:lpstr>08서울남산체 B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정은</dc:creator>
  <cp:lastModifiedBy>양 유진</cp:lastModifiedBy>
  <cp:revision>78</cp:revision>
  <dcterms:created xsi:type="dcterms:W3CDTF">2019-02-13T03:26:54Z</dcterms:created>
  <dcterms:modified xsi:type="dcterms:W3CDTF">2019-02-15T05:50:38Z</dcterms:modified>
</cp:coreProperties>
</file>